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2" r:id="rId5"/>
    <p:sldId id="259" r:id="rId6"/>
    <p:sldId id="271" r:id="rId7"/>
    <p:sldId id="275" r:id="rId8"/>
    <p:sldId id="268" r:id="rId9"/>
    <p:sldId id="267" r:id="rId10"/>
    <p:sldId id="260" r:id="rId11"/>
    <p:sldId id="261" r:id="rId12"/>
    <p:sldId id="269" r:id="rId13"/>
    <p:sldId id="270" r:id="rId14"/>
    <p:sldId id="262" r:id="rId15"/>
    <p:sldId id="263" r:id="rId16"/>
    <p:sldId id="265" r:id="rId17"/>
  </p:sldIdLst>
  <p:sldSz cx="14630400" cy="8229600"/>
  <p:notesSz cx="8229600" cy="14630400"/>
  <p:embeddedFontLst>
    <p:embeddedFont>
      <p:font typeface="Bebas Neue" panose="020B0606020202050201" pitchFamily="34" charset="0"/>
      <p:regular r:id="rId19"/>
    </p:embeddedFont>
    <p:embeddedFont>
      <p:font typeface="Montserrat Medium" panose="00000600000000000000" pitchFamily="2" charset="0"/>
      <p:regular r:id="rId20"/>
    </p:embeddedFont>
    <p:embeddedFont>
      <p:font typeface="Raleway Medium" pitchFamily="2" charset="0"/>
      <p:regular r:id="rId21"/>
      <p:italic r:id="rId22"/>
    </p:embeddedFont>
    <p:embeddedFont>
      <p:font typeface="techenfim-educacao" panose="020B0604020202020204" charset="0"/>
      <p:regular r:id="rId2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47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1D2C9-4E6B-2823-5CC5-34E2D73EF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D3B8E0-C390-3D11-FF5F-02E600F06D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D710D1-2232-E3EB-BE3C-F894D9E14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02F1B-FF90-9748-DB86-C098108426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28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939F9-0478-B835-8E5D-1142DEF10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0A41FB-1A02-A46F-6FE1-5A4425B5F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D0115F-B3FE-AB02-5480-C85D1C1AB1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92712-A444-4151-B2F8-A3E09EA2E0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72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DFFC-4DBB-ABB9-B386-6F9456B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38C7CD-8513-FBFD-EAB9-EF2777680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15933-46FE-30B0-AD5D-943F382AD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984E8-EFF2-F4F0-A6ED-1C793BE8BB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60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6F001-3DE2-CA1D-7FF3-469C98883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90855C-B9A1-30E1-83D1-8C7406657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32A11-1E76-175E-2684-1298987BE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85A52-FCFE-5087-7AA1-9EE271F73B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87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29D5C-C9B1-ED2D-27B9-28DE89859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16C08-C2BB-F3D3-86A6-94F062665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26B5B-08F4-F3DE-06AE-DDCAFE8B5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D611F-AAF0-46D3-9D88-FA2BA1A33C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16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1F3E6-DE75-11D6-3620-1AA8EDAE8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3C4130-D948-A906-544E-7DEDAEDF1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A1D89-0DA0-A478-5879-FD9045E48C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5EF8E-203F-BE65-1384-82C92C279A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18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8971C-76E9-D3F3-94C5-30BA925E9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1E35C-F990-B272-2B1B-DBE0B69A3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30DD8-9304-3303-1C58-A79418455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B8FB8-F005-D078-3690-CCAEDFC79E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24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Análise Exploratória do Dataset: Clothing Co-Parsing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8159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Equipe 6: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pt-BR" dirty="0"/>
              <a:t>Alexandre da Silva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pt-BR" dirty="0"/>
              <a:t>Beatriz Pereira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pt-BR" dirty="0"/>
              <a:t>Grazielle Nascimento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pt-BR" dirty="0"/>
              <a:t>Raphael Menezes, </a:t>
            </a:r>
            <a:r>
              <a:rPr lang="it-IT" dirty="0"/>
              <a:t>Daniel Campos, Diniz Daniel, </a:t>
            </a:r>
            <a:r>
              <a:rPr lang="pt-BR" dirty="0"/>
              <a:t>Matheus Martins, Hugo Freitas, Mayerikson de Vasconcelos, Guilherme Gonçalves</a:t>
            </a:r>
            <a:endParaRPr lang="en-US" sz="1750" dirty="0"/>
          </a:p>
        </p:txBody>
      </p:sp>
      <p:pic>
        <p:nvPicPr>
          <p:cNvPr id="6" name="Picture 5" descr="A cartoon of a person in a yellow and green outfit&#10;&#10;AI-generated content may be incorrect.">
            <a:extLst>
              <a:ext uri="{FF2B5EF4-FFF2-40B4-BE49-F238E27FC236}">
                <a16:creationId xmlns:a16="http://schemas.microsoft.com/office/drawing/2014/main" id="{0693C2CC-F1AE-3755-6531-953BF8D8E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697" y="0"/>
            <a:ext cx="6493265" cy="829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6559510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Visualização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do 4 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exemplos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Gold do DATASET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análise revela uma distribuição relativamente equilibrada entre as principais classes de vestuário, facilitando o aprendizado balanceado do modelo.</a:t>
            </a:r>
            <a:endParaRPr lang="en-US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86987F-F772-E4CA-04B5-505104DA17CD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900567CA-0E83-AFFF-7218-D025D8718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1032947"/>
            <a:ext cx="12039601" cy="690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310" y="402064"/>
            <a:ext cx="93314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Explorações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avançadas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do dashboard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63310" y="1372953"/>
            <a:ext cx="4710945" cy="500634"/>
          </a:xfrm>
          <a:prstGeom prst="roundRect">
            <a:avLst>
              <a:gd name="adj" fmla="val 520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786198" y="1372952"/>
            <a:ext cx="121919" cy="500635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931005" y="1429905"/>
            <a:ext cx="4744568" cy="386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pt-BR" dirty="0"/>
              <a:t>TESTE DAS MÉTRICAS COM CLOTHING DATASET</a:t>
            </a:r>
            <a:endParaRPr lang="en-US" sz="22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3F8370-0FFF-1552-A444-8B70382D57AE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6B8F5E2-FCA0-3E67-5832-1E057A06A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78" y="2192649"/>
            <a:ext cx="7887233" cy="524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567519-53F4-C0C0-3FE5-114FFA929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104" y="1621336"/>
            <a:ext cx="4128640" cy="30117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797403-673F-6E14-2EAA-D98D6BE43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147" y="4660952"/>
            <a:ext cx="4138613" cy="29020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D6207-B0C7-1D37-67F2-567D2F025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1C2BEFD-7367-914A-2386-F4F5EF1EE7E3}"/>
              </a:ext>
            </a:extLst>
          </p:cNvPr>
          <p:cNvSpPr/>
          <p:nvPr/>
        </p:nvSpPr>
        <p:spPr>
          <a:xfrm>
            <a:off x="763310" y="402064"/>
            <a:ext cx="93314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pt-BR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Teste das metricas com clothing Dataset</a:t>
            </a:r>
            <a:endParaRPr lang="en-US" sz="40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46BFF37-6B55-4237-8C0D-F574ED94AC12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956348F-AB69-DD9F-7C6C-30A94A12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79" y="1262802"/>
            <a:ext cx="7516403" cy="258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88B39982-2606-D513-1AF3-9D394839E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9" y="3118858"/>
            <a:ext cx="7522999" cy="258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B35094BE-E5EA-C65A-B1BB-E018CEB5E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60" y="5386500"/>
            <a:ext cx="7516403" cy="258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1">
            <a:extLst>
              <a:ext uri="{FF2B5EF4-FFF2-40B4-BE49-F238E27FC236}">
                <a16:creationId xmlns:a16="http://schemas.microsoft.com/office/drawing/2014/main" id="{4FD17790-2477-6CFE-AC9B-658990018F8C}"/>
              </a:ext>
            </a:extLst>
          </p:cNvPr>
          <p:cNvSpPr/>
          <p:nvPr/>
        </p:nvSpPr>
        <p:spPr>
          <a:xfrm>
            <a:off x="6603588" y="121295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FD9E9A65-8337-8D9A-57CD-B7C53D989C35}"/>
              </a:ext>
            </a:extLst>
          </p:cNvPr>
          <p:cNvSpPr/>
          <p:nvPr/>
        </p:nvSpPr>
        <p:spPr>
          <a:xfrm>
            <a:off x="8185656" y="1107397"/>
            <a:ext cx="34196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26" name="Shape 6">
            <a:extLst>
              <a:ext uri="{FF2B5EF4-FFF2-40B4-BE49-F238E27FC236}">
                <a16:creationId xmlns:a16="http://schemas.microsoft.com/office/drawing/2014/main" id="{6377DC0E-A6E4-6BFD-01B8-BF02FF6EAFF5}"/>
              </a:ext>
            </a:extLst>
          </p:cNvPr>
          <p:cNvSpPr/>
          <p:nvPr/>
        </p:nvSpPr>
        <p:spPr>
          <a:xfrm>
            <a:off x="8185656" y="1462441"/>
            <a:ext cx="5525520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53532F07-E52E-AF9F-E9D5-15B9C68EFA6E}"/>
              </a:ext>
            </a:extLst>
          </p:cNvPr>
          <p:cNvSpPr/>
          <p:nvPr/>
        </p:nvSpPr>
        <p:spPr>
          <a:xfrm>
            <a:off x="8185656" y="1646530"/>
            <a:ext cx="552552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pt-BR" sz="2400" dirty="0"/>
              <a:t>O que estamos avaliando</a:t>
            </a:r>
            <a:endParaRPr lang="en-US" sz="2200" dirty="0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CCD6552C-8D26-B8F2-EAB2-41FE2FFFF0D3}"/>
              </a:ext>
            </a:extLst>
          </p:cNvPr>
          <p:cNvSpPr/>
          <p:nvPr/>
        </p:nvSpPr>
        <p:spPr>
          <a:xfrm>
            <a:off x="8185656" y="1972939"/>
            <a:ext cx="57565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pt-BR" sz="1600" b="1" dirty="0"/>
              <a:t>segmentações de imagens</a:t>
            </a:r>
            <a:r>
              <a:rPr lang="pt-BR" sz="1600" dirty="0"/>
              <a:t> — ou seja, como separar corretamente cada objeto/roupa do fundo ou de outros objetos.</a:t>
            </a:r>
            <a:endParaRPr lang="en-US" sz="1750" dirty="0"/>
          </a:p>
        </p:txBody>
      </p:sp>
      <p:sp>
        <p:nvSpPr>
          <p:cNvPr id="36" name="Text 5">
            <a:extLst>
              <a:ext uri="{FF2B5EF4-FFF2-40B4-BE49-F238E27FC236}">
                <a16:creationId xmlns:a16="http://schemas.microsoft.com/office/drawing/2014/main" id="{7B7A8F94-73DA-675F-401C-F342701C0097}"/>
              </a:ext>
            </a:extLst>
          </p:cNvPr>
          <p:cNvSpPr/>
          <p:nvPr/>
        </p:nvSpPr>
        <p:spPr>
          <a:xfrm>
            <a:off x="8342057" y="27744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37" name="Shape 6">
            <a:extLst>
              <a:ext uri="{FF2B5EF4-FFF2-40B4-BE49-F238E27FC236}">
                <a16:creationId xmlns:a16="http://schemas.microsoft.com/office/drawing/2014/main" id="{475C273A-42E1-45A9-FEC9-C0545786DF80}"/>
              </a:ext>
            </a:extLst>
          </p:cNvPr>
          <p:cNvSpPr/>
          <p:nvPr/>
        </p:nvSpPr>
        <p:spPr>
          <a:xfrm>
            <a:off x="8342057" y="3129460"/>
            <a:ext cx="3664863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8" name="Text 7">
            <a:extLst>
              <a:ext uri="{FF2B5EF4-FFF2-40B4-BE49-F238E27FC236}">
                <a16:creationId xmlns:a16="http://schemas.microsoft.com/office/drawing/2014/main" id="{B4C0FF93-4DF0-CBB6-6716-A27E58DDD45A}"/>
              </a:ext>
            </a:extLst>
          </p:cNvPr>
          <p:cNvSpPr/>
          <p:nvPr/>
        </p:nvSpPr>
        <p:spPr>
          <a:xfrm>
            <a:off x="8342057" y="3303768"/>
            <a:ext cx="366486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pt-BR" sz="2400" dirty="0"/>
              <a:t>O que estamos avaliando</a:t>
            </a:r>
            <a:endParaRPr lang="en-US" sz="2200" dirty="0"/>
          </a:p>
        </p:txBody>
      </p:sp>
      <p:sp>
        <p:nvSpPr>
          <p:cNvPr id="39" name="Text 8">
            <a:extLst>
              <a:ext uri="{FF2B5EF4-FFF2-40B4-BE49-F238E27FC236}">
                <a16:creationId xmlns:a16="http://schemas.microsoft.com/office/drawing/2014/main" id="{3A91DEEB-1E35-7C47-9D0C-A532604D8F5C}"/>
              </a:ext>
            </a:extLst>
          </p:cNvPr>
          <p:cNvSpPr/>
          <p:nvPr/>
        </p:nvSpPr>
        <p:spPr>
          <a:xfrm>
            <a:off x="8372097" y="3642508"/>
            <a:ext cx="610282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pt-BR" sz="1400" b="1" dirty="0"/>
              <a:t>Gold</a:t>
            </a:r>
            <a:r>
              <a:rPr lang="pt-BR" sz="1400" dirty="0"/>
              <a:t> (ou </a:t>
            </a:r>
            <a:r>
              <a:rPr lang="pt-BR" sz="1400" i="1" dirty="0"/>
              <a:t>ground truth</a:t>
            </a:r>
            <a:r>
              <a:rPr lang="pt-BR" sz="1400" dirty="0"/>
              <a:t>) </a:t>
            </a:r>
            <a:r>
              <a:rPr lang="pt-BR" altLang="pt-BR" sz="1400" dirty="0"/>
              <a:t>→</a:t>
            </a:r>
            <a:r>
              <a:rPr lang="pt-BR" sz="1400" dirty="0"/>
              <a:t> é a </a:t>
            </a:r>
            <a:r>
              <a:rPr lang="pt-BR" sz="1400" b="1" dirty="0"/>
              <a:t>verdade absoluta</a:t>
            </a:r>
            <a:r>
              <a:rPr lang="pt-BR" sz="1400" dirty="0"/>
              <a:t>: a máscara anotada manualmente por humanos. </a:t>
            </a:r>
          </a:p>
          <a:p>
            <a:pPr marR="0" lvl="0" indent="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1400" b="1" dirty="0"/>
              <a:t>Perfeita</a:t>
            </a:r>
            <a:r>
              <a:rPr lang="pt-BR" altLang="pt-BR" sz="1400" dirty="0"/>
              <a:t> → máscara idêntica ao Gold (ideal).</a:t>
            </a:r>
          </a:p>
          <a:p>
            <a:pPr marR="0" lvl="0" indent="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1400" b="1" dirty="0"/>
              <a:t>Erosão</a:t>
            </a:r>
            <a:r>
              <a:rPr lang="pt-BR" altLang="pt-BR" sz="1400" dirty="0"/>
              <a:t> → simulamos quando o modelo corta demais a máscara (perde partes).</a:t>
            </a:r>
          </a:p>
          <a:p>
            <a:pPr marR="0" lvl="0" indent="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1400" b="1" dirty="0"/>
              <a:t>Dilatação</a:t>
            </a:r>
            <a:r>
              <a:rPr lang="pt-BR" altLang="pt-BR" sz="1400" dirty="0"/>
              <a:t> → simulamos quando o modelo pega coisa demais (engorda a máscara</a:t>
            </a:r>
          </a:p>
          <a:p>
            <a:pPr>
              <a:lnSpc>
                <a:spcPts val="2850"/>
              </a:lnSpc>
            </a:pPr>
            <a:endParaRPr lang="pt-BR" sz="1400" dirty="0"/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45" name="Text 5">
            <a:extLst>
              <a:ext uri="{FF2B5EF4-FFF2-40B4-BE49-F238E27FC236}">
                <a16:creationId xmlns:a16="http://schemas.microsoft.com/office/drawing/2014/main" id="{32E3354E-AC2E-1730-498A-9C75464E91B8}"/>
              </a:ext>
            </a:extLst>
          </p:cNvPr>
          <p:cNvSpPr/>
          <p:nvPr/>
        </p:nvSpPr>
        <p:spPr>
          <a:xfrm>
            <a:off x="8568871" y="5510250"/>
            <a:ext cx="34196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46" name="Shape 6">
            <a:extLst>
              <a:ext uri="{FF2B5EF4-FFF2-40B4-BE49-F238E27FC236}">
                <a16:creationId xmlns:a16="http://schemas.microsoft.com/office/drawing/2014/main" id="{5D6B9160-5843-64EE-38F3-8254C5D32AB6}"/>
              </a:ext>
            </a:extLst>
          </p:cNvPr>
          <p:cNvSpPr/>
          <p:nvPr/>
        </p:nvSpPr>
        <p:spPr>
          <a:xfrm>
            <a:off x="8568871" y="5865294"/>
            <a:ext cx="5525520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7" name="Text 7">
            <a:extLst>
              <a:ext uri="{FF2B5EF4-FFF2-40B4-BE49-F238E27FC236}">
                <a16:creationId xmlns:a16="http://schemas.microsoft.com/office/drawing/2014/main" id="{3756202E-5663-ECBD-0E92-60B73A7A7C25}"/>
              </a:ext>
            </a:extLst>
          </p:cNvPr>
          <p:cNvSpPr/>
          <p:nvPr/>
        </p:nvSpPr>
        <p:spPr>
          <a:xfrm>
            <a:off x="8568871" y="6049383"/>
            <a:ext cx="552552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pt-BR" sz="2400" dirty="0"/>
              <a:t>Resumo</a:t>
            </a:r>
            <a:endParaRPr lang="en-US" sz="2200" dirty="0"/>
          </a:p>
        </p:txBody>
      </p:sp>
      <p:sp>
        <p:nvSpPr>
          <p:cNvPr id="48" name="Text 8">
            <a:extLst>
              <a:ext uri="{FF2B5EF4-FFF2-40B4-BE49-F238E27FC236}">
                <a16:creationId xmlns:a16="http://schemas.microsoft.com/office/drawing/2014/main" id="{4FDCAD4A-4B6C-6764-F396-323EA1EDBFE2}"/>
              </a:ext>
            </a:extLst>
          </p:cNvPr>
          <p:cNvSpPr/>
          <p:nvPr/>
        </p:nvSpPr>
        <p:spPr>
          <a:xfrm>
            <a:off x="8568871" y="6374116"/>
            <a:ext cx="62860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400" dirty="0"/>
              <a:t>O Gold é a “gabarito” da segmentação.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400" dirty="0"/>
              <a:t>Perfeita, erosão e dilatação simulam erros reais.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400" dirty="0"/>
              <a:t>As métricas (Dice, Fit, Size, Position) medem diferentes tipos de erro.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400" dirty="0"/>
              <a:t>Juntas, elas nos dão uma análise muito mais rica da qualidade da segmentação</a:t>
            </a:r>
            <a:r>
              <a:rPr lang="pt-BR" altLang="pt-BR" sz="1400" b="1" dirty="0"/>
              <a:t>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1400" dirty="0"/>
              <a:t>A </a:t>
            </a:r>
            <a:r>
              <a:rPr lang="pt-BR" sz="1400" b="1" dirty="0"/>
              <a:t>segmentação perfeita</a:t>
            </a:r>
            <a:r>
              <a:rPr lang="pt-BR" sz="1400" dirty="0"/>
              <a:t> tem Dice, Fit e Position perto de </a:t>
            </a:r>
            <a:r>
              <a:rPr lang="pt-BR" sz="1400" b="1" dirty="0"/>
              <a:t>1.0</a:t>
            </a:r>
            <a:r>
              <a:rPr lang="pt-BR" sz="1400" dirty="0"/>
              <a:t> → ótimo.</a:t>
            </a:r>
            <a:endParaRPr lang="pt-BR" alt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3601695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C13C7-AAC3-C224-585C-D059193AC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E5DD80F-E086-0DAD-DBBF-BCAB97CC98DD}"/>
              </a:ext>
            </a:extLst>
          </p:cNvPr>
          <p:cNvSpPr/>
          <p:nvPr/>
        </p:nvSpPr>
        <p:spPr>
          <a:xfrm>
            <a:off x="763310" y="402064"/>
            <a:ext cx="93314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pt-BR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Teste das metricas com clothing Dataset</a:t>
            </a:r>
            <a:endParaRPr lang="en-US" sz="40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44A52E-C16E-9522-E94C-DBA77CF85902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F8E7D7F5-C2E3-8CDF-E955-791C098D5223}"/>
              </a:ext>
            </a:extLst>
          </p:cNvPr>
          <p:cNvSpPr/>
          <p:nvPr/>
        </p:nvSpPr>
        <p:spPr>
          <a:xfrm>
            <a:off x="8185656" y="1107397"/>
            <a:ext cx="34196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26" name="Shape 6">
            <a:extLst>
              <a:ext uri="{FF2B5EF4-FFF2-40B4-BE49-F238E27FC236}">
                <a16:creationId xmlns:a16="http://schemas.microsoft.com/office/drawing/2014/main" id="{45929919-A9AC-D9F5-3067-A3FD4C5788C7}"/>
              </a:ext>
            </a:extLst>
          </p:cNvPr>
          <p:cNvSpPr/>
          <p:nvPr/>
        </p:nvSpPr>
        <p:spPr>
          <a:xfrm>
            <a:off x="8185656" y="1462441"/>
            <a:ext cx="5525520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5DFB0BE4-122B-705E-FDD9-FCA4F97FC8AD}"/>
              </a:ext>
            </a:extLst>
          </p:cNvPr>
          <p:cNvSpPr/>
          <p:nvPr/>
        </p:nvSpPr>
        <p:spPr>
          <a:xfrm>
            <a:off x="8185656" y="1646530"/>
            <a:ext cx="552552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pt-BR" sz="2400" dirty="0"/>
              <a:t>Erosão e Dilatação</a:t>
            </a:r>
            <a:endParaRPr lang="en-US" sz="2200" dirty="0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69EA47F0-753C-90CC-9AE3-6395D5B512F3}"/>
              </a:ext>
            </a:extLst>
          </p:cNvPr>
          <p:cNvSpPr/>
          <p:nvPr/>
        </p:nvSpPr>
        <p:spPr>
          <a:xfrm>
            <a:off x="8185656" y="1972939"/>
            <a:ext cx="57565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dirty="0"/>
              <a:t>Porque na prática, quando treinamos um modelo de segmentação, os erros típicos são:</a:t>
            </a:r>
          </a:p>
          <a:p>
            <a:r>
              <a:rPr lang="pt-BR" b="1" dirty="0"/>
              <a:t>Erosão</a:t>
            </a:r>
            <a:r>
              <a:rPr lang="pt-BR" dirty="0"/>
              <a:t>: o modelo "come" pedaços (perde detalhes).</a:t>
            </a:r>
          </a:p>
          <a:p>
            <a:r>
              <a:rPr lang="pt-BR" b="1" dirty="0"/>
              <a:t>Dilatação</a:t>
            </a:r>
            <a:r>
              <a:rPr lang="pt-BR" dirty="0"/>
              <a:t>: o modelo "vaza" para fora do objeto.</a:t>
            </a:r>
          </a:p>
        </p:txBody>
      </p:sp>
      <p:sp>
        <p:nvSpPr>
          <p:cNvPr id="3" name="Text 8">
            <a:extLst>
              <a:ext uri="{FF2B5EF4-FFF2-40B4-BE49-F238E27FC236}">
                <a16:creationId xmlns:a16="http://schemas.microsoft.com/office/drawing/2014/main" id="{AC7DE34F-09DA-0F0F-1878-A4685034A99B}"/>
              </a:ext>
            </a:extLst>
          </p:cNvPr>
          <p:cNvSpPr/>
          <p:nvPr/>
        </p:nvSpPr>
        <p:spPr>
          <a:xfrm>
            <a:off x="8185656" y="3298705"/>
            <a:ext cx="57565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dirty="0"/>
              <a:t>Ao simular esses cenários, conseguimos:</a:t>
            </a:r>
          </a:p>
          <a:p>
            <a:r>
              <a:rPr lang="pt-BR" dirty="0"/>
              <a:t>Entender </a:t>
            </a:r>
            <a:r>
              <a:rPr lang="pt-BR" b="1" dirty="0"/>
              <a:t>quais métricas são mais sensíveis a cada tipo de erro</a:t>
            </a:r>
            <a:r>
              <a:rPr lang="pt-BR" dirty="0"/>
              <a:t>.</a:t>
            </a:r>
          </a:p>
          <a:p>
            <a:r>
              <a:rPr lang="pt-BR" dirty="0"/>
              <a:t>Exemplo: no gráfico que você mostrou:</a:t>
            </a:r>
          </a:p>
          <a:p>
            <a:pPr lvl="1"/>
            <a:r>
              <a:rPr lang="pt-BR" b="1" dirty="0"/>
              <a:t>Size</a:t>
            </a:r>
            <a:r>
              <a:rPr lang="pt-BR" dirty="0"/>
              <a:t> cai bastante em erosão/dilatação (faz sentido, porque mede tamanho).</a:t>
            </a:r>
          </a:p>
          <a:p>
            <a:pPr lvl="1"/>
            <a:r>
              <a:rPr lang="pt-BR" b="1" dirty="0"/>
              <a:t>Position</a:t>
            </a:r>
            <a:r>
              <a:rPr lang="pt-BR" dirty="0"/>
              <a:t> continua em 1.0 (faz sentido, a posição não mudou).</a:t>
            </a:r>
          </a:p>
          <a:p>
            <a:r>
              <a:rPr lang="pt-BR" dirty="0"/>
              <a:t>Ou seja: </a:t>
            </a:r>
            <a:r>
              <a:rPr lang="pt-BR" b="1" dirty="0"/>
              <a:t>cada métrica captura um tipo de erro diferente.</a:t>
            </a:r>
            <a:endParaRPr lang="pt-BR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48C4027-1917-EE92-BF79-869627685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06" y="1110843"/>
            <a:ext cx="7718293" cy="349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6D413557-93A1-2DC4-80F6-56A5AC8BA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06" y="4475417"/>
            <a:ext cx="7718292" cy="368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335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2412" y="567655"/>
            <a:ext cx="895255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 ferramentas 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durante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o 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processo</a:t>
            </a:r>
            <a:endParaRPr lang="en-US" sz="4050" dirty="0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C6DFE80F-B9E0-8006-70D9-F44C206F64EB}"/>
              </a:ext>
            </a:extLst>
          </p:cNvPr>
          <p:cNvSpPr/>
          <p:nvPr/>
        </p:nvSpPr>
        <p:spPr>
          <a:xfrm>
            <a:off x="602412" y="1694581"/>
            <a:ext cx="13358574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eficácia do nosso pipeline de análise de datasets de imagens é impulsionada por um conjunto robusto de bibliotecas Python, cada uma com uma função específica e crucial.</a:t>
            </a:r>
            <a:endParaRPr lang="en-US" sz="1400" dirty="0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7F9DF871-0F1A-A977-8200-9218DD14C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12" y="2480156"/>
            <a:ext cx="454223" cy="454223"/>
          </a:xfrm>
          <a:prstGeom prst="rect">
            <a:avLst/>
          </a:prstGeom>
        </p:spPr>
      </p:pic>
      <p:sp>
        <p:nvSpPr>
          <p:cNvPr id="18" name="Text 2">
            <a:extLst>
              <a:ext uri="{FF2B5EF4-FFF2-40B4-BE49-F238E27FC236}">
                <a16:creationId xmlns:a16="http://schemas.microsoft.com/office/drawing/2014/main" id="{DF544AE4-3BE9-958C-A710-EED38671E2BE}"/>
              </a:ext>
            </a:extLst>
          </p:cNvPr>
          <p:cNvSpPr/>
          <p:nvPr/>
        </p:nvSpPr>
        <p:spPr>
          <a:xfrm>
            <a:off x="1283687" y="2588026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Pandas</a:t>
            </a:r>
            <a:endParaRPr lang="en-US" sz="1550" dirty="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E212435E-2CE7-DC17-31E5-A98A1E125FF1}"/>
              </a:ext>
            </a:extLst>
          </p:cNvPr>
          <p:cNvSpPr/>
          <p:nvPr/>
        </p:nvSpPr>
        <p:spPr>
          <a:xfrm>
            <a:off x="1283687" y="2949381"/>
            <a:ext cx="3620214" cy="1162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Núcleo da análise de dados, essencial para organizar, estruturar e realizar estatísticas rápidas sobre o dataset em formato de DataFrame.</a:t>
            </a:r>
            <a:endParaRPr lang="en-US" sz="1400" dirty="0"/>
          </a:p>
        </p:txBody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041908D8-3810-E50E-09CB-F34A947D5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954" y="2480156"/>
            <a:ext cx="454223" cy="454223"/>
          </a:xfrm>
          <a:prstGeom prst="rect">
            <a:avLst/>
          </a:prstGeom>
        </p:spPr>
      </p:pic>
      <p:sp>
        <p:nvSpPr>
          <p:cNvPr id="21" name="Text 4">
            <a:extLst>
              <a:ext uri="{FF2B5EF4-FFF2-40B4-BE49-F238E27FC236}">
                <a16:creationId xmlns:a16="http://schemas.microsoft.com/office/drawing/2014/main" id="{E7860968-64AC-3E45-F42D-82B1000FC6C7}"/>
              </a:ext>
            </a:extLst>
          </p:cNvPr>
          <p:cNvSpPr/>
          <p:nvPr/>
        </p:nvSpPr>
        <p:spPr>
          <a:xfrm>
            <a:off x="5812230" y="2588026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NumPy</a:t>
            </a:r>
            <a:endParaRPr lang="en-US" sz="1550" dirty="0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32680A80-CAE4-A21A-D132-DC9BCC7E09B2}"/>
              </a:ext>
            </a:extLst>
          </p:cNvPr>
          <p:cNvSpPr/>
          <p:nvPr/>
        </p:nvSpPr>
        <p:spPr>
          <a:xfrm>
            <a:off x="5812230" y="2949381"/>
            <a:ext cx="3620214" cy="1743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Fornece suporte fundamental para operações numéricas de alto desempenho, especialmente em arrays multidimensionais e cálculos vetorizados, crucial para a manipulação de pixels de imagens.</a:t>
            </a:r>
            <a:endParaRPr lang="en-US" sz="1400" dirty="0"/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9CEF6504-9CC6-B7CB-04D5-7C0C05A51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496" y="2480156"/>
            <a:ext cx="454223" cy="454223"/>
          </a:xfrm>
          <a:prstGeom prst="rect">
            <a:avLst/>
          </a:prstGeom>
        </p:spPr>
      </p:pic>
      <p:sp>
        <p:nvSpPr>
          <p:cNvPr id="24" name="Text 6">
            <a:extLst>
              <a:ext uri="{FF2B5EF4-FFF2-40B4-BE49-F238E27FC236}">
                <a16:creationId xmlns:a16="http://schemas.microsoft.com/office/drawing/2014/main" id="{BE9870B5-E02E-8038-78D3-BDABAFF028B3}"/>
              </a:ext>
            </a:extLst>
          </p:cNvPr>
          <p:cNvSpPr/>
          <p:nvPr/>
        </p:nvSpPr>
        <p:spPr>
          <a:xfrm>
            <a:off x="10340772" y="2588026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Pillow / OpenCV</a:t>
            </a:r>
            <a:endParaRPr lang="en-US" sz="155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A4A09D88-7979-166B-8E9A-56584EBF1438}"/>
              </a:ext>
            </a:extLst>
          </p:cNvPr>
          <p:cNvSpPr/>
          <p:nvPr/>
        </p:nvSpPr>
        <p:spPr>
          <a:xfrm>
            <a:off x="10340772" y="2949381"/>
            <a:ext cx="3620214" cy="145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Utilizadas para a leitura eficiente, manipulação e extração de metadados das imagens, garantindo que o pipeline possa processar diversos formatos e características visuais.</a:t>
            </a:r>
            <a:endParaRPr lang="en-US" sz="1400" dirty="0"/>
          </a:p>
        </p:txBody>
      </p:sp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33B8AB1E-EC7A-B6AB-3D4F-38C40E0C3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12" y="4802112"/>
            <a:ext cx="454223" cy="454223"/>
          </a:xfrm>
          <a:prstGeom prst="rect">
            <a:avLst/>
          </a:prstGeom>
        </p:spPr>
      </p:pic>
      <p:sp>
        <p:nvSpPr>
          <p:cNvPr id="27" name="Text 8">
            <a:extLst>
              <a:ext uri="{FF2B5EF4-FFF2-40B4-BE49-F238E27FC236}">
                <a16:creationId xmlns:a16="http://schemas.microsoft.com/office/drawing/2014/main" id="{854A3C34-B5D5-97B4-796D-0F4D49C26B48}"/>
              </a:ext>
            </a:extLst>
          </p:cNvPr>
          <p:cNvSpPr/>
          <p:nvPr/>
        </p:nvSpPr>
        <p:spPr>
          <a:xfrm>
            <a:off x="1283687" y="4909983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Matplotlib</a:t>
            </a:r>
            <a:endParaRPr lang="en-US" sz="1550" dirty="0"/>
          </a:p>
        </p:txBody>
      </p:sp>
      <p:sp>
        <p:nvSpPr>
          <p:cNvPr id="28" name="Text 9">
            <a:extLst>
              <a:ext uri="{FF2B5EF4-FFF2-40B4-BE49-F238E27FC236}">
                <a16:creationId xmlns:a16="http://schemas.microsoft.com/office/drawing/2014/main" id="{7AD08539-7752-05DD-9AE4-AF092EEE245E}"/>
              </a:ext>
            </a:extLst>
          </p:cNvPr>
          <p:cNvSpPr/>
          <p:nvPr/>
        </p:nvSpPr>
        <p:spPr>
          <a:xfrm>
            <a:off x="1283687" y="5271338"/>
            <a:ext cx="3620214" cy="1743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Ferramenta indispensável para a visualização gráfica dos dados, permitindo a inspeção manual de distribuições, histogramas e outros insights visuais importantes para a compreensão do dataset.</a:t>
            </a:r>
            <a:endParaRPr lang="en-US" sz="1400" dirty="0"/>
          </a:p>
        </p:txBody>
      </p:sp>
      <p:pic>
        <p:nvPicPr>
          <p:cNvPr id="29" name="Image 4" descr="preencoded.png">
            <a:extLst>
              <a:ext uri="{FF2B5EF4-FFF2-40B4-BE49-F238E27FC236}">
                <a16:creationId xmlns:a16="http://schemas.microsoft.com/office/drawing/2014/main" id="{7B6DDEF0-BBBD-12E5-29A0-F4667D8DC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0954" y="4802112"/>
            <a:ext cx="454223" cy="454223"/>
          </a:xfrm>
          <a:prstGeom prst="rect">
            <a:avLst/>
          </a:prstGeom>
        </p:spPr>
      </p:pic>
      <p:sp>
        <p:nvSpPr>
          <p:cNvPr id="30" name="Text 10">
            <a:extLst>
              <a:ext uri="{FF2B5EF4-FFF2-40B4-BE49-F238E27FC236}">
                <a16:creationId xmlns:a16="http://schemas.microsoft.com/office/drawing/2014/main" id="{3C0CF01C-0FB0-8F81-E2F4-51931E352E9A}"/>
              </a:ext>
            </a:extLst>
          </p:cNvPr>
          <p:cNvSpPr/>
          <p:nvPr/>
        </p:nvSpPr>
        <p:spPr>
          <a:xfrm>
            <a:off x="5812230" y="4909983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ImageHash</a:t>
            </a:r>
            <a:endParaRPr lang="en-US" sz="1550" dirty="0"/>
          </a:p>
        </p:txBody>
      </p:sp>
      <p:sp>
        <p:nvSpPr>
          <p:cNvPr id="31" name="Text 11">
            <a:extLst>
              <a:ext uri="{FF2B5EF4-FFF2-40B4-BE49-F238E27FC236}">
                <a16:creationId xmlns:a16="http://schemas.microsoft.com/office/drawing/2014/main" id="{B60605F3-1ED4-5929-B9A0-B36C98E022D5}"/>
              </a:ext>
            </a:extLst>
          </p:cNvPr>
          <p:cNvSpPr/>
          <p:nvPr/>
        </p:nvSpPr>
        <p:spPr>
          <a:xfrm>
            <a:off x="5812230" y="5271338"/>
            <a:ext cx="3620214" cy="145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Responsável pela geração de hashes perceptuais, uma técnica crucial para identificar e eliminar imagens duplicadas no dataset, garantindo a unicidade e a qualidade dos dados.</a:t>
            </a:r>
            <a:endParaRPr lang="en-US" sz="1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194E503-2ECA-1B0C-D930-7BC2B9FD2C39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70" y="587765"/>
            <a:ext cx="7071360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Preparação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final do Dataset para 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treinamento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273323" y="1509614"/>
            <a:ext cx="7502127" cy="1973814"/>
          </a:xfrm>
          <a:prstGeom prst="roundRect">
            <a:avLst>
              <a:gd name="adj" fmla="val 312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493947" y="1694752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pt-BR" sz="2400" b="1" dirty="0"/>
              <a:t>Filtragem e limpeza final</a:t>
            </a:r>
          </a:p>
        </p:txBody>
      </p:sp>
      <p:sp>
        <p:nvSpPr>
          <p:cNvPr id="7" name="Text 4"/>
          <p:cNvSpPr/>
          <p:nvPr/>
        </p:nvSpPr>
        <p:spPr>
          <a:xfrm>
            <a:off x="493947" y="2085572"/>
            <a:ext cx="8712064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Remover duplicatas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já identificamos 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is_duplicate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 Decidir se remove ou mantém.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Excluir imagens corrompidas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já detectadas 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corrupted=True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Manter apenas pares válidos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(imagem + label existentes).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Classes válidas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checar se há classes “vazias” ou muito raras (com poucas amostras).</a:t>
            </a:r>
          </a:p>
        </p:txBody>
      </p:sp>
      <p:sp>
        <p:nvSpPr>
          <p:cNvPr id="8" name="Shape 5"/>
          <p:cNvSpPr/>
          <p:nvPr/>
        </p:nvSpPr>
        <p:spPr>
          <a:xfrm>
            <a:off x="273324" y="3631137"/>
            <a:ext cx="7502127" cy="1752988"/>
          </a:xfrm>
          <a:prstGeom prst="roundRect">
            <a:avLst>
              <a:gd name="adj" fmla="val 312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493947" y="3816072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pt-BR" sz="2400" b="1" dirty="0"/>
              <a:t>Divisão em conjuntos (splits)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493947" y="4091979"/>
            <a:ext cx="7018746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Criar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treino / validação / teste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(ex: 70% / 15% / 15%).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Critérios: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Estratificação → manter distribuição equilibrada das classes.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Evitar vazamento → imagens duplicadas não podem ir para treino e teste</a:t>
            </a:r>
            <a:endParaRPr lang="en-US" sz="14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9591006-D992-2F42-9498-ECFF89921C45}"/>
              </a:ext>
            </a:extLst>
          </p:cNvPr>
          <p:cNvSpPr/>
          <p:nvPr/>
        </p:nvSpPr>
        <p:spPr>
          <a:xfrm>
            <a:off x="12536910" y="7230654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DA5B77E0-C55F-AA5C-2849-F07776937A6D}"/>
              </a:ext>
            </a:extLst>
          </p:cNvPr>
          <p:cNvSpPr/>
          <p:nvPr/>
        </p:nvSpPr>
        <p:spPr>
          <a:xfrm>
            <a:off x="273323" y="5542224"/>
            <a:ext cx="7502127" cy="1752988"/>
          </a:xfrm>
          <a:prstGeom prst="roundRect">
            <a:avLst>
              <a:gd name="adj" fmla="val 312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9" name="Text 7">
            <a:extLst>
              <a:ext uri="{FF2B5EF4-FFF2-40B4-BE49-F238E27FC236}">
                <a16:creationId xmlns:a16="http://schemas.microsoft.com/office/drawing/2014/main" id="{1B907610-B393-8D16-6F38-9948C1685ABD}"/>
              </a:ext>
            </a:extLst>
          </p:cNvPr>
          <p:cNvSpPr/>
          <p:nvPr/>
        </p:nvSpPr>
        <p:spPr>
          <a:xfrm>
            <a:off x="493946" y="5727159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pt-BR" sz="2400" b="1" dirty="0"/>
              <a:t>Aumentação de dados (Data Augmentation)</a:t>
            </a:r>
            <a:endParaRPr lang="en-US" sz="2050" b="1" dirty="0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5D26B71F-AC68-49F4-08F0-C79CD952423C}"/>
              </a:ext>
            </a:extLst>
          </p:cNvPr>
          <p:cNvSpPr/>
          <p:nvPr/>
        </p:nvSpPr>
        <p:spPr>
          <a:xfrm>
            <a:off x="493946" y="6003066"/>
            <a:ext cx="7018746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Criar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treino / validação / teste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(ex: 70% / 15% / 15%).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Critérios: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Estratificação → manter distribuição equilibrada das classes.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Evitar vazamento → imagens duplicadas não podem ir para treino e teste</a:t>
            </a:r>
            <a:endParaRPr lang="en-US" sz="1400" dirty="0"/>
          </a:p>
        </p:txBody>
      </p:sp>
      <p:sp>
        <p:nvSpPr>
          <p:cNvPr id="44" name="Shape 5">
            <a:extLst>
              <a:ext uri="{FF2B5EF4-FFF2-40B4-BE49-F238E27FC236}">
                <a16:creationId xmlns:a16="http://schemas.microsoft.com/office/drawing/2014/main" id="{6D374BF5-49D0-FD8D-3A8F-38885E0047F0}"/>
              </a:ext>
            </a:extLst>
          </p:cNvPr>
          <p:cNvSpPr/>
          <p:nvPr/>
        </p:nvSpPr>
        <p:spPr>
          <a:xfrm>
            <a:off x="9139289" y="2051555"/>
            <a:ext cx="5217787" cy="2121523"/>
          </a:xfrm>
          <a:prstGeom prst="roundRect">
            <a:avLst>
              <a:gd name="adj" fmla="val 312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8" name="Text 7">
            <a:extLst>
              <a:ext uri="{FF2B5EF4-FFF2-40B4-BE49-F238E27FC236}">
                <a16:creationId xmlns:a16="http://schemas.microsoft.com/office/drawing/2014/main" id="{B3AA75CC-181E-C4E9-F2DC-E723559D8E0D}"/>
              </a:ext>
            </a:extLst>
          </p:cNvPr>
          <p:cNvSpPr/>
          <p:nvPr/>
        </p:nvSpPr>
        <p:spPr>
          <a:xfrm>
            <a:off x="9339131" y="2195497"/>
            <a:ext cx="1924023" cy="67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pt-BR" sz="2400" b="1" dirty="0"/>
              <a:t>Conversão das máscaras</a:t>
            </a:r>
            <a:endParaRPr lang="en-US" sz="2050" b="1" dirty="0"/>
          </a:p>
        </p:txBody>
      </p:sp>
      <p:sp>
        <p:nvSpPr>
          <p:cNvPr id="49" name="Text 8">
            <a:extLst>
              <a:ext uri="{FF2B5EF4-FFF2-40B4-BE49-F238E27FC236}">
                <a16:creationId xmlns:a16="http://schemas.microsoft.com/office/drawing/2014/main" id="{7C024C02-E224-C2A4-8356-E2B792EECADE}"/>
              </a:ext>
            </a:extLst>
          </p:cNvPr>
          <p:cNvSpPr/>
          <p:nvPr/>
        </p:nvSpPr>
        <p:spPr>
          <a:xfrm>
            <a:off x="9339131" y="2697535"/>
            <a:ext cx="5017945" cy="1344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Garantir que as labels sejam salvas como matrizes inteiras (não imagens coloridas).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Exemplo: </a:t>
            </a:r>
            <a:r>
              <a:rPr kumimoji="0" lang="pt-BR" altLang="pt-B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0 = background</a:t>
            </a:r>
            <a:r>
              <a:rPr kumimoji="0" lang="pt-BR" altLang="pt-B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BR" altLang="pt-B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 = camisa</a:t>
            </a:r>
            <a:r>
              <a:rPr kumimoji="0" lang="pt-BR" altLang="pt-B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BR" altLang="pt-B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2 = calça</a:t>
            </a:r>
            <a:r>
              <a:rPr kumimoji="0" lang="pt-BR" altLang="pt-B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etc.</a:t>
            </a:r>
            <a:endParaRPr kumimoji="0" lang="pt-BR" altLang="pt-BR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Isso evita confusões no treinamento (modelos não entendem RGB nas labels, apenas índices).</a:t>
            </a:r>
          </a:p>
        </p:txBody>
      </p:sp>
      <p:sp>
        <p:nvSpPr>
          <p:cNvPr id="66" name="Shape 5">
            <a:extLst>
              <a:ext uri="{FF2B5EF4-FFF2-40B4-BE49-F238E27FC236}">
                <a16:creationId xmlns:a16="http://schemas.microsoft.com/office/drawing/2014/main" id="{D6058085-4FF9-C6A8-1CD9-5CEA1900F9C3}"/>
              </a:ext>
            </a:extLst>
          </p:cNvPr>
          <p:cNvSpPr/>
          <p:nvPr/>
        </p:nvSpPr>
        <p:spPr>
          <a:xfrm>
            <a:off x="9139289" y="4321467"/>
            <a:ext cx="5217787" cy="2355840"/>
          </a:xfrm>
          <a:prstGeom prst="roundRect">
            <a:avLst>
              <a:gd name="adj" fmla="val 312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7" name="Text 7">
            <a:extLst>
              <a:ext uri="{FF2B5EF4-FFF2-40B4-BE49-F238E27FC236}">
                <a16:creationId xmlns:a16="http://schemas.microsoft.com/office/drawing/2014/main" id="{917C9CD2-F4B4-05E2-4D37-BADCAC9D5E27}"/>
              </a:ext>
            </a:extLst>
          </p:cNvPr>
          <p:cNvSpPr/>
          <p:nvPr/>
        </p:nvSpPr>
        <p:spPr>
          <a:xfrm>
            <a:off x="9339131" y="4465409"/>
            <a:ext cx="1924023" cy="67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pt-BR" sz="2400" dirty="0"/>
              <a:t>Balanceamento de classes</a:t>
            </a:r>
            <a:endParaRPr lang="en-US" sz="2050" b="1" dirty="0"/>
          </a:p>
        </p:txBody>
      </p:sp>
      <p:sp>
        <p:nvSpPr>
          <p:cNvPr id="68" name="Text 8">
            <a:extLst>
              <a:ext uri="{FF2B5EF4-FFF2-40B4-BE49-F238E27FC236}">
                <a16:creationId xmlns:a16="http://schemas.microsoft.com/office/drawing/2014/main" id="{FE63216E-DE5B-1870-AFF7-FA861A264460}"/>
              </a:ext>
            </a:extLst>
          </p:cNvPr>
          <p:cNvSpPr/>
          <p:nvPr/>
        </p:nvSpPr>
        <p:spPr>
          <a:xfrm>
            <a:off x="9339131" y="4967447"/>
            <a:ext cx="4906258" cy="1344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400" dirty="0"/>
              <a:t>Verificar se há </a:t>
            </a:r>
            <a:r>
              <a:rPr lang="pt-BR" sz="1400" b="1" dirty="0"/>
              <a:t>classes com muito menos exemplos</a:t>
            </a:r>
            <a:r>
              <a:rPr lang="pt-BR" sz="1400" dirty="0"/>
              <a:t>.</a:t>
            </a:r>
          </a:p>
          <a:p>
            <a:r>
              <a:rPr lang="pt-BR" sz="1400" dirty="0"/>
              <a:t>Estratégias: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Oversampling (replicar imagens de classes raras).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Loss ponderada (peso maior para classes raras).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Focal Loss (para reduzir impacto de classes dominantes).</a:t>
            </a:r>
          </a:p>
        </p:txBody>
      </p:sp>
      <p:pic>
        <p:nvPicPr>
          <p:cNvPr id="7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242" y="2455187"/>
            <a:ext cx="1134070" cy="1360884"/>
          </a:xfrm>
          <a:prstGeom prst="rect">
            <a:avLst/>
          </a:prstGeom>
        </p:spPr>
      </p:pic>
      <p:pic>
        <p:nvPicPr>
          <p:cNvPr id="7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242" y="3816072"/>
            <a:ext cx="1134070" cy="1360884"/>
          </a:xfrm>
          <a:prstGeom prst="rect">
            <a:avLst/>
          </a:prstGeom>
        </p:spPr>
      </p:pic>
      <p:pic>
        <p:nvPicPr>
          <p:cNvPr id="7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242" y="5176956"/>
            <a:ext cx="1134070" cy="13608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7626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Conclusões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620351" y="2581156"/>
            <a:ext cx="721625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dataset Clothing Co-Parsing demonstra excelente qualidade estrutural, com metadados completos e imagens íntegras. Com pequenos ajustes de pré-processamento, estará pronto para alimentar modelos avançados de visão computacional.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326005"/>
            <a:ext cx="30480" cy="1961912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280190" y="45430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7017306" y="4620935"/>
            <a:ext cx="3586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de Alta Qualidade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17306" y="51113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sólida para desenvolvimento de modelos robustos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9278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7017306" y="6005751"/>
            <a:ext cx="33383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Próxima Fase Preparada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649616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Caminho claro definido para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inicio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do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treinamento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do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</a:t>
            </a: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F51A2B-A3DA-CC05-A1D8-9E372EBAF71F}"/>
              </a:ext>
            </a:extLst>
          </p:cNvPr>
          <p:cNvSpPr/>
          <p:nvPr/>
        </p:nvSpPr>
        <p:spPr>
          <a:xfrm>
            <a:off x="12536910" y="7230654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7627" y="1153596"/>
            <a:ext cx="62897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Visão</a:t>
            </a: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Geral</a:t>
            </a: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do Dataset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37627" y="242935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2.098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599257" y="3461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Imagens totais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37627" y="395156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Formato JPEG com alta qualidade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9730" y="242935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54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6041360" y="3461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Classes únicas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79730" y="395156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Variedade abrangente de peças de vestuário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21832" y="242935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483463" y="3461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Completude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21832" y="395156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Metadados CSV sem valores ausentes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2C70F6-7437-7B49-D9CF-677B55B69FE1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 10"/>
          <p:cNvSpPr/>
          <p:nvPr/>
        </p:nvSpPr>
        <p:spPr>
          <a:xfrm>
            <a:off x="1516716" y="7575360"/>
            <a:ext cx="13692773" cy="489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dataset apresenta uma estrutura robusta com anotações em formato PNG para segmentação precisa de roupas e acessórios.</a:t>
            </a:r>
            <a:endParaRPr lang="en-US" sz="175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1CC660CE-ADB1-16A0-D725-956ECAF10EEE}"/>
              </a:ext>
            </a:extLst>
          </p:cNvPr>
          <p:cNvSpPr/>
          <p:nvPr/>
        </p:nvSpPr>
        <p:spPr>
          <a:xfrm>
            <a:off x="937627" y="500980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1</a:t>
            </a:r>
            <a:endParaRPr lang="en-US" sz="585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CE1D48FA-6227-9DE3-CDAF-B1A9B33064C2}"/>
              </a:ext>
            </a:extLst>
          </p:cNvPr>
          <p:cNvSpPr/>
          <p:nvPr/>
        </p:nvSpPr>
        <p:spPr>
          <a:xfrm>
            <a:off x="1599257" y="60415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Imagens </a:t>
            </a:r>
            <a:r>
              <a:rPr lang="en-US" sz="2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duplicadas</a:t>
            </a:r>
            <a:endParaRPr lang="en-US" sz="2200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0BC5FAA3-EA05-7721-9F05-FA27A781CAC0}"/>
              </a:ext>
            </a:extLst>
          </p:cNvPr>
          <p:cNvSpPr/>
          <p:nvPr/>
        </p:nvSpPr>
        <p:spPr>
          <a:xfrm>
            <a:off x="937627" y="653201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Formato JPEG com alta qualidade</a:t>
            </a:r>
            <a:endParaRPr lang="en-US" sz="175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DD73FDFF-35C6-3484-9827-DF4C6DA25105}"/>
              </a:ext>
            </a:extLst>
          </p:cNvPr>
          <p:cNvSpPr/>
          <p:nvPr/>
        </p:nvSpPr>
        <p:spPr>
          <a:xfrm>
            <a:off x="5532130" y="502063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1004</a:t>
            </a:r>
            <a:endParaRPr lang="en-US" sz="5850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553778D9-525D-03CF-3926-A45678BF1488}"/>
              </a:ext>
            </a:extLst>
          </p:cNvPr>
          <p:cNvSpPr/>
          <p:nvPr/>
        </p:nvSpPr>
        <p:spPr>
          <a:xfrm>
            <a:off x="6193760" y="605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pt-BR" dirty="0"/>
              <a:t>(47.9%)</a:t>
            </a:r>
            <a:endParaRPr lang="en-US" sz="22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48116417-E693-090B-2FF0-8262E6A39E20}"/>
              </a:ext>
            </a:extLst>
          </p:cNvPr>
          <p:cNvSpPr/>
          <p:nvPr/>
        </p:nvSpPr>
        <p:spPr>
          <a:xfrm>
            <a:off x="5532130" y="654285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 err="1"/>
              <a:t>Registros</a:t>
            </a:r>
            <a:r>
              <a:rPr lang="en-US" sz="1750" dirty="0"/>
              <a:t> com labels v</a:t>
            </a:r>
            <a:r>
              <a:rPr lang="pt-BR" sz="1750" dirty="0"/>
              <a:t>á</a:t>
            </a:r>
            <a:r>
              <a:rPr lang="en-US" sz="1750" dirty="0"/>
              <a:t>lidos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6B69F39-C7A1-AA42-D534-FFDB21607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578" y="4621170"/>
            <a:ext cx="3010320" cy="2772162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59AA952-DC7C-0876-2349-823D1000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112" y="39616"/>
            <a:ext cx="3789110" cy="210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90F6CCEC-4AE6-D34A-053D-EFA7E0B01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926" y="39618"/>
            <a:ext cx="4072177" cy="21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77204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Processo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 de Qualidade dos Dados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41BE15B-D073-03FE-199A-957902D3A9BB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1F4D746A-BA26-3E32-990F-6F5001B1A23D}"/>
              </a:ext>
            </a:extLst>
          </p:cNvPr>
          <p:cNvSpPr/>
          <p:nvPr/>
        </p:nvSpPr>
        <p:spPr>
          <a:xfrm>
            <a:off x="744438" y="1421386"/>
            <a:ext cx="13141404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Uma análise detalhada das imagens para otimização de modelos de Machine Learning.</a:t>
            </a:r>
            <a:endParaRPr lang="en-US" sz="1650" dirty="0"/>
          </a:p>
        </p:txBody>
      </p:sp>
      <p:sp>
        <p:nvSpPr>
          <p:cNvPr id="15" name="Shape 2">
            <a:extLst>
              <a:ext uri="{FF2B5EF4-FFF2-40B4-BE49-F238E27FC236}">
                <a16:creationId xmlns:a16="http://schemas.microsoft.com/office/drawing/2014/main" id="{9C70A5FB-33AA-DF94-169F-18515A9D2D89}"/>
              </a:ext>
            </a:extLst>
          </p:cNvPr>
          <p:cNvSpPr/>
          <p:nvPr/>
        </p:nvSpPr>
        <p:spPr>
          <a:xfrm>
            <a:off x="744498" y="2412623"/>
            <a:ext cx="4238625" cy="2551748"/>
          </a:xfrm>
          <a:prstGeom prst="roundRect">
            <a:avLst>
              <a:gd name="adj" fmla="val 43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pt-BR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Shape 3">
            <a:extLst>
              <a:ext uri="{FF2B5EF4-FFF2-40B4-BE49-F238E27FC236}">
                <a16:creationId xmlns:a16="http://schemas.microsoft.com/office/drawing/2014/main" id="{539CFA6D-1123-BFB0-A33F-46D4FEAE0883}"/>
              </a:ext>
            </a:extLst>
          </p:cNvPr>
          <p:cNvSpPr/>
          <p:nvPr/>
        </p:nvSpPr>
        <p:spPr>
          <a:xfrm>
            <a:off x="744498" y="2389763"/>
            <a:ext cx="4238625" cy="91440"/>
          </a:xfrm>
          <a:prstGeom prst="roundRect">
            <a:avLst>
              <a:gd name="adj" fmla="val 348940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17" name="Shape 4">
            <a:extLst>
              <a:ext uri="{FF2B5EF4-FFF2-40B4-BE49-F238E27FC236}">
                <a16:creationId xmlns:a16="http://schemas.microsoft.com/office/drawing/2014/main" id="{C4B3616F-23DB-1D24-F733-D60C2B64F093}"/>
              </a:ext>
            </a:extLst>
          </p:cNvPr>
          <p:cNvSpPr/>
          <p:nvPr/>
        </p:nvSpPr>
        <p:spPr>
          <a:xfrm>
            <a:off x="2576866" y="2077613"/>
            <a:ext cx="638056" cy="638056"/>
          </a:xfrm>
          <a:prstGeom prst="roundRect">
            <a:avLst>
              <a:gd name="adj" fmla="val 143310"/>
            </a:avLst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C10748E5-8771-C9C5-4DD7-9E916552D812}"/>
              </a:ext>
            </a:extLst>
          </p:cNvPr>
          <p:cNvSpPr/>
          <p:nvPr/>
        </p:nvSpPr>
        <p:spPr>
          <a:xfrm>
            <a:off x="2831139" y="219314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45B03298-B72B-6C4A-F4AC-AA8200F70BDD}"/>
              </a:ext>
            </a:extLst>
          </p:cNvPr>
          <p:cNvSpPr/>
          <p:nvPr/>
        </p:nvSpPr>
        <p:spPr>
          <a:xfrm>
            <a:off x="980003" y="2852275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Dataset Original</a:t>
            </a:r>
            <a:endParaRPr lang="en-US" sz="1850" dirty="0"/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6292FF80-2DEE-45A2-A150-1AF66C75A74D}"/>
              </a:ext>
            </a:extLst>
          </p:cNvPr>
          <p:cNvSpPr/>
          <p:nvPr/>
        </p:nvSpPr>
        <p:spPr>
          <a:xfrm>
            <a:off x="980002" y="3125048"/>
            <a:ext cx="3869399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Iniciamos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baixando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o dataset do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kaglle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e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fazendo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o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levantamento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de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arquivos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e dos dados com 2.098 imagens brutas, prontas para o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processamento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F512DEAC-271B-109A-5F54-2D7667664DA3}"/>
              </a:ext>
            </a:extLst>
          </p:cNvPr>
          <p:cNvSpPr/>
          <p:nvPr/>
        </p:nvSpPr>
        <p:spPr>
          <a:xfrm>
            <a:off x="5195768" y="2412623"/>
            <a:ext cx="4238744" cy="2551748"/>
          </a:xfrm>
          <a:prstGeom prst="roundRect">
            <a:avLst>
              <a:gd name="adj" fmla="val 43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37A5015A-7525-AEDA-13DE-AE39799B2A81}"/>
              </a:ext>
            </a:extLst>
          </p:cNvPr>
          <p:cNvSpPr/>
          <p:nvPr/>
        </p:nvSpPr>
        <p:spPr>
          <a:xfrm>
            <a:off x="5195768" y="2389763"/>
            <a:ext cx="4238744" cy="91440"/>
          </a:xfrm>
          <a:prstGeom prst="roundRect">
            <a:avLst>
              <a:gd name="adj" fmla="val 34894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Shape 10">
            <a:extLst>
              <a:ext uri="{FF2B5EF4-FFF2-40B4-BE49-F238E27FC236}">
                <a16:creationId xmlns:a16="http://schemas.microsoft.com/office/drawing/2014/main" id="{FBACD6A3-5964-3568-E707-07F6071C4B9A}"/>
              </a:ext>
            </a:extLst>
          </p:cNvPr>
          <p:cNvSpPr/>
          <p:nvPr/>
        </p:nvSpPr>
        <p:spPr>
          <a:xfrm>
            <a:off x="7067361" y="2065855"/>
            <a:ext cx="638056" cy="638056"/>
          </a:xfrm>
          <a:prstGeom prst="roundRect">
            <a:avLst>
              <a:gd name="adj" fmla="val 14331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pt-BR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FD8775C4-D1B1-F6EB-2BA2-4FB99B70A343}"/>
              </a:ext>
            </a:extLst>
          </p:cNvPr>
          <p:cNvSpPr/>
          <p:nvPr/>
        </p:nvSpPr>
        <p:spPr>
          <a:xfrm>
            <a:off x="7315200" y="219927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000" dirty="0"/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36597CD2-2B90-9C52-F8F7-6E9813FB7E45}"/>
              </a:ext>
            </a:extLst>
          </p:cNvPr>
          <p:cNvSpPr/>
          <p:nvPr/>
        </p:nvSpPr>
        <p:spPr>
          <a:xfrm>
            <a:off x="5431274" y="2872065"/>
            <a:ext cx="239744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Validação Rigorosa</a:t>
            </a:r>
            <a:endParaRPr lang="en-US" sz="1850" dirty="0"/>
          </a:p>
        </p:txBody>
      </p:sp>
      <p:sp>
        <p:nvSpPr>
          <p:cNvPr id="26" name="Text 13">
            <a:extLst>
              <a:ext uri="{FF2B5EF4-FFF2-40B4-BE49-F238E27FC236}">
                <a16:creationId xmlns:a16="http://schemas.microsoft.com/office/drawing/2014/main" id="{D21EC62A-471E-6027-ABB6-73521D7A0387}"/>
              </a:ext>
            </a:extLst>
          </p:cNvPr>
          <p:cNvSpPr/>
          <p:nvPr/>
        </p:nvSpPr>
        <p:spPr>
          <a:xfrm>
            <a:off x="5366309" y="3110262"/>
            <a:ext cx="3897661" cy="1361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Após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validação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e montage do DF, 5 classes foram separadas, 1.004 imagens (47.9%) foram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consideradas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válidas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pois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tinham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o label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completo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, garantindo a qualidade dos dados.</a:t>
            </a:r>
            <a:endParaRPr lang="en-US" sz="1650" dirty="0"/>
          </a:p>
        </p:txBody>
      </p:sp>
      <p:sp>
        <p:nvSpPr>
          <p:cNvPr id="27" name="Shape 14">
            <a:extLst>
              <a:ext uri="{FF2B5EF4-FFF2-40B4-BE49-F238E27FC236}">
                <a16:creationId xmlns:a16="http://schemas.microsoft.com/office/drawing/2014/main" id="{AE0F44E2-6AC5-1EF8-6B99-91D79E5C4D33}"/>
              </a:ext>
            </a:extLst>
          </p:cNvPr>
          <p:cNvSpPr/>
          <p:nvPr/>
        </p:nvSpPr>
        <p:spPr>
          <a:xfrm>
            <a:off x="9647158" y="2412623"/>
            <a:ext cx="4238744" cy="2551748"/>
          </a:xfrm>
          <a:prstGeom prst="roundRect">
            <a:avLst>
              <a:gd name="adj" fmla="val 43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28" name="Shape 15">
            <a:extLst>
              <a:ext uri="{FF2B5EF4-FFF2-40B4-BE49-F238E27FC236}">
                <a16:creationId xmlns:a16="http://schemas.microsoft.com/office/drawing/2014/main" id="{D98675D5-E65F-F4E7-E427-4056BE2808FA}"/>
              </a:ext>
            </a:extLst>
          </p:cNvPr>
          <p:cNvSpPr/>
          <p:nvPr/>
        </p:nvSpPr>
        <p:spPr>
          <a:xfrm>
            <a:off x="9647158" y="2389763"/>
            <a:ext cx="4238744" cy="91440"/>
          </a:xfrm>
          <a:prstGeom prst="roundRect">
            <a:avLst>
              <a:gd name="adj" fmla="val 34894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16">
            <a:extLst>
              <a:ext uri="{FF2B5EF4-FFF2-40B4-BE49-F238E27FC236}">
                <a16:creationId xmlns:a16="http://schemas.microsoft.com/office/drawing/2014/main" id="{91A27191-B192-FA3E-1CCA-14E4821F234D}"/>
              </a:ext>
            </a:extLst>
          </p:cNvPr>
          <p:cNvSpPr/>
          <p:nvPr/>
        </p:nvSpPr>
        <p:spPr>
          <a:xfrm>
            <a:off x="11447443" y="2093655"/>
            <a:ext cx="638056" cy="638056"/>
          </a:xfrm>
          <a:prstGeom prst="roundRect">
            <a:avLst>
              <a:gd name="adj" fmla="val 14331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0" name="Text 17">
            <a:extLst>
              <a:ext uri="{FF2B5EF4-FFF2-40B4-BE49-F238E27FC236}">
                <a16:creationId xmlns:a16="http://schemas.microsoft.com/office/drawing/2014/main" id="{C95B72F2-CFB7-CE81-E184-2C46C4FD6E20}"/>
              </a:ext>
            </a:extLst>
          </p:cNvPr>
          <p:cNvSpPr/>
          <p:nvPr/>
        </p:nvSpPr>
        <p:spPr>
          <a:xfrm>
            <a:off x="11712649" y="218043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1" name="Text 18">
            <a:extLst>
              <a:ext uri="{FF2B5EF4-FFF2-40B4-BE49-F238E27FC236}">
                <a16:creationId xmlns:a16="http://schemas.microsoft.com/office/drawing/2014/main" id="{A500DA5B-6EB1-D7F3-5D17-3921020C2A9B}"/>
              </a:ext>
            </a:extLst>
          </p:cNvPr>
          <p:cNvSpPr/>
          <p:nvPr/>
        </p:nvSpPr>
        <p:spPr>
          <a:xfrm>
            <a:off x="9882664" y="2944356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Dataset para ML</a:t>
            </a:r>
            <a:endParaRPr lang="en-US" sz="1850" dirty="0"/>
          </a:p>
        </p:txBody>
      </p:sp>
      <p:sp>
        <p:nvSpPr>
          <p:cNvPr id="32" name="Text 19">
            <a:extLst>
              <a:ext uri="{FF2B5EF4-FFF2-40B4-BE49-F238E27FC236}">
                <a16:creationId xmlns:a16="http://schemas.microsoft.com/office/drawing/2014/main" id="{A5D6F252-E1C7-F747-2887-1162DEE64A37}"/>
              </a:ext>
            </a:extLst>
          </p:cNvPr>
          <p:cNvSpPr/>
          <p:nvPr/>
        </p:nvSpPr>
        <p:spPr>
          <a:xfrm>
            <a:off x="9882664" y="3167459"/>
            <a:ext cx="3767733" cy="1021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dirty="0" err="1">
                <a:latin typeface="Raleway Medium" pitchFamily="34" charset="0"/>
              </a:rPr>
              <a:t>Finalizamos</a:t>
            </a:r>
            <a:r>
              <a:rPr lang="en-US" sz="1650" dirty="0">
                <a:latin typeface="Raleway Medium" pitchFamily="34" charset="0"/>
              </a:rPr>
              <a:t> a </a:t>
            </a:r>
            <a:r>
              <a:rPr lang="en-US" sz="1650" dirty="0" err="1">
                <a:latin typeface="Raleway Medium" pitchFamily="34" charset="0"/>
              </a:rPr>
              <a:t>limpeza</a:t>
            </a:r>
            <a:r>
              <a:rPr lang="en-US" sz="1650" dirty="0">
                <a:latin typeface="Raleway Medium" pitchFamily="34" charset="0"/>
              </a:rPr>
              <a:t> com 1.003 imagens </a:t>
            </a:r>
            <a:r>
              <a:rPr lang="en-US" sz="1650" dirty="0" err="1">
                <a:latin typeface="Raleway Medium" pitchFamily="34" charset="0"/>
              </a:rPr>
              <a:t>prontas</a:t>
            </a:r>
            <a:r>
              <a:rPr lang="en-US" sz="1650" dirty="0">
                <a:latin typeface="Raleway Medium" pitchFamily="34" charset="0"/>
              </a:rPr>
              <a:t> e Top 5 classes: ['skin', 'hair', 'shoes', 'bag', 'pants'] para treinamento de modelos de Machine Learning.</a:t>
            </a:r>
          </a:p>
        </p:txBody>
      </p:sp>
      <p:sp>
        <p:nvSpPr>
          <p:cNvPr id="33" name="Shape 20">
            <a:extLst>
              <a:ext uri="{FF2B5EF4-FFF2-40B4-BE49-F238E27FC236}">
                <a16:creationId xmlns:a16="http://schemas.microsoft.com/office/drawing/2014/main" id="{F91875C4-ACA0-B569-CACE-3B28898153AC}"/>
              </a:ext>
            </a:extLst>
          </p:cNvPr>
          <p:cNvSpPr/>
          <p:nvPr/>
        </p:nvSpPr>
        <p:spPr>
          <a:xfrm>
            <a:off x="744498" y="5495984"/>
            <a:ext cx="6464379" cy="2021201"/>
          </a:xfrm>
          <a:prstGeom prst="roundRect">
            <a:avLst>
              <a:gd name="adj" fmla="val 586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34" name="Shape 21">
            <a:extLst>
              <a:ext uri="{FF2B5EF4-FFF2-40B4-BE49-F238E27FC236}">
                <a16:creationId xmlns:a16="http://schemas.microsoft.com/office/drawing/2014/main" id="{A0F5BBD9-8ECC-A132-1C2B-817D168AC639}"/>
              </a:ext>
            </a:extLst>
          </p:cNvPr>
          <p:cNvSpPr/>
          <p:nvPr/>
        </p:nvSpPr>
        <p:spPr>
          <a:xfrm>
            <a:off x="744498" y="5473125"/>
            <a:ext cx="6464379" cy="91440"/>
          </a:xfrm>
          <a:prstGeom prst="roundRect">
            <a:avLst>
              <a:gd name="adj" fmla="val 34894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5" name="Shape 22">
            <a:extLst>
              <a:ext uri="{FF2B5EF4-FFF2-40B4-BE49-F238E27FC236}">
                <a16:creationId xmlns:a16="http://schemas.microsoft.com/office/drawing/2014/main" id="{6D3923CE-D9DF-AFEC-420C-47D5F28D87EC}"/>
              </a:ext>
            </a:extLst>
          </p:cNvPr>
          <p:cNvSpPr/>
          <p:nvPr/>
        </p:nvSpPr>
        <p:spPr>
          <a:xfrm>
            <a:off x="3657660" y="5177016"/>
            <a:ext cx="638056" cy="638056"/>
          </a:xfrm>
          <a:prstGeom prst="roundRect">
            <a:avLst>
              <a:gd name="adj" fmla="val 14331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D32BAC2A-9724-1F72-A6A9-12FE71A21AEB}"/>
              </a:ext>
            </a:extLst>
          </p:cNvPr>
          <p:cNvSpPr/>
          <p:nvPr/>
        </p:nvSpPr>
        <p:spPr>
          <a:xfrm>
            <a:off x="3904378" y="5280959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7" name="Text 24">
            <a:extLst>
              <a:ext uri="{FF2B5EF4-FFF2-40B4-BE49-F238E27FC236}">
                <a16:creationId xmlns:a16="http://schemas.microsoft.com/office/drawing/2014/main" id="{91F43829-883A-6319-7529-F8C9E507D3E3}"/>
              </a:ext>
            </a:extLst>
          </p:cNvPr>
          <p:cNvSpPr/>
          <p:nvPr/>
        </p:nvSpPr>
        <p:spPr>
          <a:xfrm>
            <a:off x="980003" y="6027718"/>
            <a:ext cx="3118842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Dimensões Padronizadas</a:t>
            </a:r>
            <a:endParaRPr lang="en-US" sz="1850" dirty="0"/>
          </a:p>
        </p:txBody>
      </p:sp>
      <p:sp>
        <p:nvSpPr>
          <p:cNvPr id="38" name="Text 25">
            <a:extLst>
              <a:ext uri="{FF2B5EF4-FFF2-40B4-BE49-F238E27FC236}">
                <a16:creationId xmlns:a16="http://schemas.microsoft.com/office/drawing/2014/main" id="{8A43A59D-03D4-CD8C-64C9-FA14BBDB6FBA}"/>
              </a:ext>
            </a:extLst>
          </p:cNvPr>
          <p:cNvSpPr/>
          <p:nvPr/>
        </p:nvSpPr>
        <p:spPr>
          <a:xfrm>
            <a:off x="980003" y="6450628"/>
            <a:ext cx="5993368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imagens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estão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com media de 550x828 pixels, e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serão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reprocessadas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para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retirar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os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outliers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eliminando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 variância na largura.</a:t>
            </a:r>
            <a:endParaRPr lang="en-US" sz="1650" dirty="0"/>
          </a:p>
        </p:txBody>
      </p:sp>
      <p:sp>
        <p:nvSpPr>
          <p:cNvPr id="39" name="Shape 26">
            <a:extLst>
              <a:ext uri="{FF2B5EF4-FFF2-40B4-BE49-F238E27FC236}">
                <a16:creationId xmlns:a16="http://schemas.microsoft.com/office/drawing/2014/main" id="{94526A7E-AF7E-8984-B5FA-1B2C964567A8}"/>
              </a:ext>
            </a:extLst>
          </p:cNvPr>
          <p:cNvSpPr/>
          <p:nvPr/>
        </p:nvSpPr>
        <p:spPr>
          <a:xfrm>
            <a:off x="7421523" y="5495985"/>
            <a:ext cx="6464379" cy="1870948"/>
          </a:xfrm>
          <a:prstGeom prst="roundRect">
            <a:avLst>
              <a:gd name="adj" fmla="val 586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40" name="Shape 27">
            <a:extLst>
              <a:ext uri="{FF2B5EF4-FFF2-40B4-BE49-F238E27FC236}">
                <a16:creationId xmlns:a16="http://schemas.microsoft.com/office/drawing/2014/main" id="{15CC1321-CFD8-2B92-F576-81594AC8C1BE}"/>
              </a:ext>
            </a:extLst>
          </p:cNvPr>
          <p:cNvSpPr/>
          <p:nvPr/>
        </p:nvSpPr>
        <p:spPr>
          <a:xfrm>
            <a:off x="7421523" y="5473125"/>
            <a:ext cx="6464379" cy="91440"/>
          </a:xfrm>
          <a:prstGeom prst="roundRect">
            <a:avLst>
              <a:gd name="adj" fmla="val 34894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1" name="Shape 28">
            <a:extLst>
              <a:ext uri="{FF2B5EF4-FFF2-40B4-BE49-F238E27FC236}">
                <a16:creationId xmlns:a16="http://schemas.microsoft.com/office/drawing/2014/main" id="{7D0EF789-4275-EF17-857C-1B30B0823D84}"/>
              </a:ext>
            </a:extLst>
          </p:cNvPr>
          <p:cNvSpPr/>
          <p:nvPr/>
        </p:nvSpPr>
        <p:spPr>
          <a:xfrm>
            <a:off x="10334685" y="5177016"/>
            <a:ext cx="638056" cy="638056"/>
          </a:xfrm>
          <a:prstGeom prst="roundRect">
            <a:avLst>
              <a:gd name="adj" fmla="val 14331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2" name="Text 29">
            <a:extLst>
              <a:ext uri="{FF2B5EF4-FFF2-40B4-BE49-F238E27FC236}">
                <a16:creationId xmlns:a16="http://schemas.microsoft.com/office/drawing/2014/main" id="{5196051C-885B-164D-2A67-9176709C3B38}"/>
              </a:ext>
            </a:extLst>
          </p:cNvPr>
          <p:cNvSpPr/>
          <p:nvPr/>
        </p:nvSpPr>
        <p:spPr>
          <a:xfrm>
            <a:off x="10579951" y="5274528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</a:t>
            </a:r>
            <a:endParaRPr lang="en-US" sz="2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3" name="Text 30">
            <a:extLst>
              <a:ext uri="{FF2B5EF4-FFF2-40B4-BE49-F238E27FC236}">
                <a16:creationId xmlns:a16="http://schemas.microsoft.com/office/drawing/2014/main" id="{DEF09B3B-753D-630D-7AF4-26DBE3742A7C}"/>
              </a:ext>
            </a:extLst>
          </p:cNvPr>
          <p:cNvSpPr/>
          <p:nvPr/>
        </p:nvSpPr>
        <p:spPr>
          <a:xfrm>
            <a:off x="7657028" y="6027718"/>
            <a:ext cx="243875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Classes Detalhadas</a:t>
            </a:r>
            <a:endParaRPr lang="en-US" sz="1850" dirty="0"/>
          </a:p>
        </p:txBody>
      </p:sp>
      <p:sp>
        <p:nvSpPr>
          <p:cNvPr id="44" name="Text 31">
            <a:extLst>
              <a:ext uri="{FF2B5EF4-FFF2-40B4-BE49-F238E27FC236}">
                <a16:creationId xmlns:a16="http://schemas.microsoft.com/office/drawing/2014/main" id="{BC09E275-C39A-4652-66C3-1C0782AB5700}"/>
              </a:ext>
            </a:extLst>
          </p:cNvPr>
          <p:cNvSpPr/>
          <p:nvPr/>
        </p:nvSpPr>
        <p:spPr>
          <a:xfrm>
            <a:off x="7657028" y="6450628"/>
            <a:ext cx="5993368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Identificamos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pt-BR" sz="1650" dirty="0">
                <a:latin typeface="Raleway Medium" pitchFamily="34" charset="0"/>
              </a:rPr>
              <a:t>20 classes mais comuns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, com uma média de 7.24 classes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por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imagem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, oferecendo granularidade.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DB01-47CE-4D9D-1A57-3C18E448F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1F1CBEB-8B4A-D2C3-03F3-44AA5D0A6E0E}"/>
              </a:ext>
            </a:extLst>
          </p:cNvPr>
          <p:cNvSpPr/>
          <p:nvPr/>
        </p:nvSpPr>
        <p:spPr>
          <a:xfrm>
            <a:off x="760690" y="536288"/>
            <a:ext cx="9360218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Visão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 Geral do Dataset 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Processado</a:t>
            </a:r>
            <a:endParaRPr lang="en-US" sz="40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EA282C0-E415-C235-3F8A-6C88351E2462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D46F1-A4C1-F9A2-3DD4-55857744F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5" r="67304" b="64134"/>
          <a:stretch>
            <a:fillRect/>
          </a:stretch>
        </p:blipFill>
        <p:spPr bwMode="auto">
          <a:xfrm>
            <a:off x="760690" y="1552557"/>
            <a:ext cx="4962147" cy="357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43E1F8C-F1AD-483B-1865-52B2D05F59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5" t="37850" b="36589"/>
          <a:stretch>
            <a:fillRect/>
          </a:stretch>
        </p:blipFill>
        <p:spPr bwMode="auto">
          <a:xfrm>
            <a:off x="6320851" y="1771346"/>
            <a:ext cx="4093315" cy="285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FB7FF6D-6F28-38A5-55FD-4AF3E130E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95" r="34211"/>
          <a:stretch>
            <a:fillRect/>
          </a:stretch>
        </p:blipFill>
        <p:spPr bwMode="auto">
          <a:xfrm>
            <a:off x="876695" y="4844292"/>
            <a:ext cx="9692283" cy="338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E17028-3070-0AFD-B68D-0D1822C0B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5" t="72623" r="11298" b="7600"/>
          <a:stretch>
            <a:fillRect/>
          </a:stretch>
        </p:blipFill>
        <p:spPr bwMode="auto">
          <a:xfrm>
            <a:off x="11012180" y="3118442"/>
            <a:ext cx="3126775" cy="301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72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690" y="536288"/>
            <a:ext cx="9360218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Análise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Exploratória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 de Dados – 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Distribuição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 de classes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8AB577-79CE-0E1B-D634-7DD46EBE862E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F43050-E92E-CEF3-9836-3C157120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90" y="1638912"/>
            <a:ext cx="12486080" cy="615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3">
            <a:extLst>
              <a:ext uri="{FF2B5EF4-FFF2-40B4-BE49-F238E27FC236}">
                <a16:creationId xmlns:a16="http://schemas.microsoft.com/office/drawing/2014/main" id="{9ED1D0A7-A18D-948D-899A-A0F4120B6777}"/>
              </a:ext>
            </a:extLst>
          </p:cNvPr>
          <p:cNvSpPr/>
          <p:nvPr/>
        </p:nvSpPr>
        <p:spPr>
          <a:xfrm>
            <a:off x="4712143" y="7699883"/>
            <a:ext cx="4871326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Classes </a:t>
            </a:r>
            <a:r>
              <a:rPr lang="en-US" sz="16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encontradas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 dataset antes do </a:t>
            </a:r>
            <a:r>
              <a:rPr lang="en-US" sz="16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filtro</a:t>
            </a:r>
            <a:endParaRPr lang="en-US" sz="16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6BF06-55AB-CF2F-4A86-446063F8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49E6A8A-BB94-EDC7-7737-C2688AD17DB6}"/>
              </a:ext>
            </a:extLst>
          </p:cNvPr>
          <p:cNvSpPr/>
          <p:nvPr/>
        </p:nvSpPr>
        <p:spPr>
          <a:xfrm>
            <a:off x="760690" y="536288"/>
            <a:ext cx="9360218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Análise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Exploratória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 de Dados – Dados 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duplicados</a:t>
            </a:r>
            <a:endParaRPr lang="en-US" sz="40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8580EBA-F52D-9CA5-003B-BC6995DD4A75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757B66-61C1-EBD8-9E0E-E328A6718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94" y="2210699"/>
            <a:ext cx="6417414" cy="476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06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79376-0D09-CB52-532C-DFA389BDB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F0FF3EC-3097-21D2-E725-821556B4DA51}"/>
              </a:ext>
            </a:extLst>
          </p:cNvPr>
          <p:cNvSpPr/>
          <p:nvPr/>
        </p:nvSpPr>
        <p:spPr>
          <a:xfrm>
            <a:off x="760690" y="536288"/>
            <a:ext cx="9360218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Análise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Exploratória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 de Dados - 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Consistência</a:t>
            </a:r>
            <a:endParaRPr lang="en-US" sz="40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FB3A2B5-9F41-C5AB-6F2C-79F94F7CBCB1}"/>
              </a:ext>
            </a:extLst>
          </p:cNvPr>
          <p:cNvSpPr/>
          <p:nvPr/>
        </p:nvSpPr>
        <p:spPr>
          <a:xfrm>
            <a:off x="12767507" y="7331037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26E3F0-BDF8-5692-6AD4-F73FE231E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908867"/>
            <a:ext cx="5334000" cy="414528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C3B92A8-927B-DC41-70A3-DE5B1BB71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47" y="1785256"/>
            <a:ext cx="5727196" cy="572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0E03F5D-B354-5D3D-9554-0CEC800D8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598178"/>
              </p:ext>
            </p:extLst>
          </p:nvPr>
        </p:nvGraphicFramePr>
        <p:xfrm>
          <a:off x="7889728" y="1292056"/>
          <a:ext cx="4462359" cy="2536012"/>
        </p:xfrm>
        <a:graphic>
          <a:graphicData uri="http://schemas.openxmlformats.org/drawingml/2006/table">
            <a:tbl>
              <a:tblPr firstRow="1" bandRow="1"/>
              <a:tblGrid>
                <a:gridCol w="1487453">
                  <a:extLst>
                    <a:ext uri="{9D8B030D-6E8A-4147-A177-3AD203B41FA5}">
                      <a16:colId xmlns:a16="http://schemas.microsoft.com/office/drawing/2014/main" val="2006127825"/>
                    </a:ext>
                  </a:extLst>
                </a:gridCol>
                <a:gridCol w="1487453">
                  <a:extLst>
                    <a:ext uri="{9D8B030D-6E8A-4147-A177-3AD203B41FA5}">
                      <a16:colId xmlns:a16="http://schemas.microsoft.com/office/drawing/2014/main" val="1170911545"/>
                    </a:ext>
                  </a:extLst>
                </a:gridCol>
                <a:gridCol w="1487453">
                  <a:extLst>
                    <a:ext uri="{9D8B030D-6E8A-4147-A177-3AD203B41FA5}">
                      <a16:colId xmlns:a16="http://schemas.microsoft.com/office/drawing/2014/main" val="3184602958"/>
                    </a:ext>
                  </a:extLst>
                </a:gridCol>
              </a:tblGrid>
              <a:tr h="3573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ID" sz="1500" dirty="0"/>
                    </a:p>
                  </a:txBody>
                  <a:tcPr marL="74213" marR="74213" marT="37107" marB="371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D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Bebas Neue" panose="020B0606020202050201" pitchFamily="34" charset="0"/>
                          <a:ea typeface="+mn-ea"/>
                          <a:cs typeface="+mn-cs"/>
                        </a:rPr>
                        <a:t>Largura</a:t>
                      </a:r>
                      <a:r>
                        <a:rPr kumimoji="0" lang="en-ID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Bebas Neue" panose="020B0606020202050201" pitchFamily="34" charset="0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en-ID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Bebas Neue" panose="020B0606020202050201" pitchFamily="34" charset="0"/>
                          <a:ea typeface="+mn-ea"/>
                          <a:cs typeface="+mn-cs"/>
                        </a:rPr>
                        <a:t>px</a:t>
                      </a:r>
                      <a:r>
                        <a:rPr kumimoji="0" lang="en-ID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Bebas Neue" panose="020B0606020202050201" pitchFamily="34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6A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D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Bebas Neue" panose="020B0606020202050201" pitchFamily="34" charset="0"/>
                          <a:ea typeface="+mn-ea"/>
                          <a:cs typeface="+mn-cs"/>
                        </a:rPr>
                        <a:t>Altura (</a:t>
                      </a:r>
                      <a:r>
                        <a:rPr kumimoji="0" lang="en-ID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Bebas Neue" panose="020B0606020202050201" pitchFamily="34" charset="0"/>
                          <a:ea typeface="+mn-ea"/>
                          <a:cs typeface="+mn-cs"/>
                        </a:rPr>
                        <a:t>px</a:t>
                      </a:r>
                      <a:r>
                        <a:rPr kumimoji="0" lang="en-ID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Bebas Neue" panose="020B0606020202050201" pitchFamily="34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486799"/>
                  </a:ext>
                </a:extLst>
              </a:tr>
              <a:tr h="2696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D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ebas Neue" panose="020B0606020202050201" pitchFamily="34" charset="0"/>
                          <a:ea typeface="+mn-ea"/>
                          <a:cs typeface="+mn-cs"/>
                        </a:rPr>
                        <a:t>Contagem</a:t>
                      </a:r>
                      <a:endParaRPr kumimoji="0" lang="en-ID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Bebas Neue" panose="020B0606020202050201" pitchFamily="34" charset="0"/>
                        <a:ea typeface="+mn-ea"/>
                        <a:cs typeface="+mn-cs"/>
                      </a:endParaRP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900" b="0" kern="1200" dirty="0">
                          <a:solidFill>
                            <a:schemeClr val="tx1"/>
                          </a:solidFill>
                          <a:latin typeface="Montserrat Medium" panose="00000600000000000000" pitchFamily="2" charset="0"/>
                          <a:ea typeface="+mn-ea"/>
                          <a:cs typeface="+mn-cs"/>
                        </a:rPr>
                        <a:t>2098.0</a:t>
                      </a:r>
                      <a:endParaRPr lang="en-ID" sz="900" b="0" kern="1200" dirty="0">
                        <a:solidFill>
                          <a:schemeClr val="tx1"/>
                        </a:solidFill>
                        <a:latin typeface="Montserrat Medium" panose="00000600000000000000" pitchFamily="2" charset="0"/>
                        <a:ea typeface="+mn-ea"/>
                        <a:cs typeface="+mn-cs"/>
                      </a:endParaRP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900" b="0" kern="1200" dirty="0">
                          <a:solidFill>
                            <a:schemeClr val="tx1"/>
                          </a:solidFill>
                          <a:latin typeface="Montserrat Medium" panose="00000600000000000000" pitchFamily="2" charset="0"/>
                          <a:ea typeface="+mn-ea"/>
                          <a:cs typeface="+mn-cs"/>
                        </a:rPr>
                        <a:t>2098.0</a:t>
                      </a:r>
                      <a:endParaRPr lang="en-ID" sz="900" b="0" kern="1200" dirty="0">
                        <a:solidFill>
                          <a:schemeClr val="tx1"/>
                        </a:solidFill>
                        <a:latin typeface="Montserrat Medium" panose="00000600000000000000" pitchFamily="2" charset="0"/>
                        <a:ea typeface="+mn-ea"/>
                        <a:cs typeface="+mn-cs"/>
                      </a:endParaRP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743631"/>
                  </a:ext>
                </a:extLst>
              </a:tr>
              <a:tr h="2696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D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ebas Neue" panose="020B0606020202050201" pitchFamily="34" charset="0"/>
                          <a:ea typeface="+mn-ea"/>
                          <a:cs typeface="+mn-cs"/>
                        </a:rPr>
                        <a:t>Média</a:t>
                      </a:r>
                      <a:endParaRPr kumimoji="0" lang="en-ID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Bebas Neue" panose="020B0606020202050201" pitchFamily="34" charset="0"/>
                        <a:ea typeface="+mn-ea"/>
                        <a:cs typeface="+mn-cs"/>
                      </a:endParaRP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900" b="0" kern="1200" dirty="0">
                          <a:solidFill>
                            <a:schemeClr val="tx1"/>
                          </a:solidFill>
                          <a:latin typeface="Montserrat Medium" panose="00000600000000000000" pitchFamily="2" charset="0"/>
                          <a:ea typeface="+mn-ea"/>
                          <a:cs typeface="+mn-cs"/>
                        </a:rPr>
                        <a:t>550.0</a:t>
                      </a:r>
                      <a:endParaRPr lang="en-ID" sz="900" b="0" kern="1200" dirty="0">
                        <a:solidFill>
                          <a:schemeClr val="tx1"/>
                        </a:solidFill>
                        <a:latin typeface="Montserrat Medium" panose="00000600000000000000" pitchFamily="2" charset="0"/>
                        <a:ea typeface="+mn-ea"/>
                        <a:cs typeface="+mn-cs"/>
                      </a:endParaRP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900" b="0" kern="1200" dirty="0">
                          <a:solidFill>
                            <a:schemeClr val="tx1"/>
                          </a:solidFill>
                          <a:latin typeface="Montserrat Medium" panose="00000600000000000000" pitchFamily="2" charset="0"/>
                          <a:ea typeface="+mn-ea"/>
                          <a:cs typeface="+mn-cs"/>
                        </a:rPr>
                        <a:t>828.50</a:t>
                      </a:r>
                      <a:endParaRPr lang="en-ID" sz="900" b="0" kern="1200" dirty="0">
                        <a:solidFill>
                          <a:schemeClr val="tx1"/>
                        </a:solidFill>
                        <a:latin typeface="Montserrat Medium" panose="00000600000000000000" pitchFamily="2" charset="0"/>
                        <a:ea typeface="+mn-ea"/>
                        <a:cs typeface="+mn-cs"/>
                      </a:endParaRP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57983"/>
                  </a:ext>
                </a:extLst>
              </a:tr>
              <a:tr h="2696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D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ebas Neue" panose="020B0606020202050201" pitchFamily="34" charset="0"/>
                          <a:ea typeface="+mn-ea"/>
                          <a:cs typeface="+mn-cs"/>
                        </a:rPr>
                        <a:t>Desvio</a:t>
                      </a:r>
                      <a:r>
                        <a:rPr kumimoji="0" lang="en-ID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ebas Neue" panose="020B0606020202050201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ID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ebas Neue" panose="020B0606020202050201" pitchFamily="34" charset="0"/>
                          <a:ea typeface="+mn-ea"/>
                          <a:cs typeface="+mn-cs"/>
                        </a:rPr>
                        <a:t>Padrão</a:t>
                      </a:r>
                      <a:endParaRPr kumimoji="0" lang="en-ID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Bebas Neue" panose="020B0606020202050201" pitchFamily="34" charset="0"/>
                        <a:ea typeface="+mn-ea"/>
                        <a:cs typeface="+mn-cs"/>
                      </a:endParaRP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 Medium" panose="00000600000000000000" pitchFamily="2" charset="0"/>
                          <a:ea typeface="+mn-ea"/>
                          <a:cs typeface="+mn-cs"/>
                        </a:rPr>
                        <a:t>0.0</a:t>
                      </a:r>
                      <a:endParaRPr kumimoji="0" lang="en-ID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 Medium" panose="00000600000000000000" pitchFamily="2" charset="0"/>
                        <a:ea typeface="+mn-ea"/>
                        <a:cs typeface="+mn-cs"/>
                      </a:endParaRP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kumimoji="0" lang="en-GB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 Medium" panose="00000600000000000000" pitchFamily="2" charset="0"/>
                          <a:ea typeface="+mn-ea"/>
                          <a:cs typeface="+mn-cs"/>
                        </a:rPr>
                        <a:t>10.73</a:t>
                      </a:r>
                      <a:endParaRPr lang="en-ID" sz="1200" b="0" kern="1200" dirty="0">
                        <a:solidFill>
                          <a:schemeClr val="tx1"/>
                        </a:solidFill>
                        <a:latin typeface="techenfim-educacao" pitchFamily="2" charset="0"/>
                        <a:ea typeface="+mn-ea"/>
                        <a:cs typeface="+mn-cs"/>
                      </a:endParaRP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265870"/>
                  </a:ext>
                </a:extLst>
              </a:tr>
              <a:tr h="2696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D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ebas Neue" panose="020B0606020202050201" pitchFamily="34" charset="0"/>
                          <a:ea typeface="+mn-ea"/>
                          <a:cs typeface="+mn-cs"/>
                        </a:rPr>
                        <a:t>Mínimo</a:t>
                      </a:r>
                      <a:endParaRPr kumimoji="0" lang="en-ID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Bebas Neue" panose="020B0606020202050201" pitchFamily="34" charset="0"/>
                        <a:ea typeface="+mn-ea"/>
                        <a:cs typeface="+mn-cs"/>
                      </a:endParaRP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kumimoji="0" lang="en-GB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 Medium" panose="00000600000000000000" pitchFamily="2" charset="0"/>
                          <a:ea typeface="+mn-ea"/>
                          <a:cs typeface="+mn-cs"/>
                        </a:rPr>
                        <a:t>550.0</a:t>
                      </a:r>
                      <a:endParaRPr lang="en-ID" sz="1200" b="0" kern="1200" dirty="0">
                        <a:solidFill>
                          <a:schemeClr val="tx1"/>
                        </a:solidFill>
                        <a:latin typeface="techenfim-educacao" pitchFamily="2" charset="0"/>
                        <a:ea typeface="+mn-ea"/>
                        <a:cs typeface="+mn-cs"/>
                      </a:endParaRP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kumimoji="0" lang="en-GB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 Medium" panose="00000600000000000000" pitchFamily="2" charset="0"/>
                          <a:ea typeface="+mn-ea"/>
                          <a:cs typeface="+mn-cs"/>
                        </a:rPr>
                        <a:t>786.0</a:t>
                      </a:r>
                      <a:endParaRPr lang="en-ID" sz="1200" b="0" kern="1200" dirty="0">
                        <a:solidFill>
                          <a:schemeClr val="tx1"/>
                        </a:solidFill>
                        <a:latin typeface="techenfim-educacao" pitchFamily="2" charset="0"/>
                        <a:ea typeface="+mn-ea"/>
                        <a:cs typeface="+mn-cs"/>
                      </a:endParaRP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850201"/>
                  </a:ext>
                </a:extLst>
              </a:tr>
              <a:tr h="2696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D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ebas Neue" panose="020B0606020202050201" pitchFamily="34" charset="0"/>
                          <a:ea typeface="+mn-ea"/>
                          <a:cs typeface="+mn-cs"/>
                        </a:rPr>
                        <a:t>1º </a:t>
                      </a:r>
                      <a:r>
                        <a:rPr kumimoji="0" lang="en-ID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ebas Neue" panose="020B0606020202050201" pitchFamily="34" charset="0"/>
                          <a:ea typeface="+mn-ea"/>
                          <a:cs typeface="+mn-cs"/>
                        </a:rPr>
                        <a:t>Quartil</a:t>
                      </a:r>
                      <a:r>
                        <a:rPr kumimoji="0" lang="en-ID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ebas Neue" panose="020B0606020202050201" pitchFamily="34" charset="0"/>
                          <a:ea typeface="+mn-ea"/>
                          <a:cs typeface="+mn-cs"/>
                        </a:rPr>
                        <a:t> (25%)</a:t>
                      </a: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kumimoji="0" lang="en-GB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 Medium" panose="00000600000000000000" pitchFamily="2" charset="0"/>
                          <a:ea typeface="+mn-ea"/>
                          <a:cs typeface="+mn-cs"/>
                        </a:rPr>
                        <a:t>550.0</a:t>
                      </a:r>
                      <a:endParaRPr lang="en-ID" sz="1200" b="0" kern="1200" dirty="0">
                        <a:solidFill>
                          <a:schemeClr val="tx1"/>
                        </a:solidFill>
                        <a:latin typeface="techenfim-educacao" pitchFamily="2" charset="0"/>
                        <a:ea typeface="+mn-ea"/>
                        <a:cs typeface="+mn-cs"/>
                      </a:endParaRP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 Medium" panose="00000600000000000000" pitchFamily="2" charset="0"/>
                          <a:ea typeface="+mn-ea"/>
                          <a:cs typeface="+mn-cs"/>
                        </a:rPr>
                        <a:t>822.0</a:t>
                      </a:r>
                      <a:endParaRPr lang="en-ID" sz="1200" b="0" kern="1200" dirty="0">
                        <a:solidFill>
                          <a:schemeClr val="tx1"/>
                        </a:solidFill>
                        <a:latin typeface="techenfim-educacao" pitchFamily="2" charset="0"/>
                        <a:ea typeface="+mn-ea"/>
                        <a:cs typeface="+mn-cs"/>
                      </a:endParaRP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741947"/>
                  </a:ext>
                </a:extLst>
              </a:tr>
              <a:tr h="2696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D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ebas Neue" panose="020B0606020202050201" pitchFamily="34" charset="0"/>
                          <a:ea typeface="+mn-ea"/>
                          <a:cs typeface="+mn-cs"/>
                        </a:rPr>
                        <a:t>Mediana (50%)</a:t>
                      </a: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kumimoji="0" lang="en-GB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 Medium" panose="00000600000000000000" pitchFamily="2" charset="0"/>
                          <a:ea typeface="+mn-ea"/>
                          <a:cs typeface="+mn-cs"/>
                        </a:rPr>
                        <a:t>550.0</a:t>
                      </a:r>
                      <a:endParaRPr lang="en-ID" sz="1200" b="0" kern="1200" dirty="0">
                        <a:solidFill>
                          <a:schemeClr val="tx1"/>
                        </a:solidFill>
                        <a:latin typeface="techenfim-educacao" pitchFamily="2" charset="0"/>
                        <a:ea typeface="+mn-ea"/>
                        <a:cs typeface="+mn-cs"/>
                      </a:endParaRP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kumimoji="0" lang="en-GB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 Medium" panose="00000600000000000000" pitchFamily="2" charset="0"/>
                          <a:ea typeface="+mn-ea"/>
                          <a:cs typeface="+mn-cs"/>
                        </a:rPr>
                        <a:t>827.0</a:t>
                      </a:r>
                      <a:endParaRPr lang="en-ID" sz="1200" b="0" kern="1200" dirty="0">
                        <a:solidFill>
                          <a:schemeClr val="tx1"/>
                        </a:solidFill>
                        <a:latin typeface="techenfim-educacao" pitchFamily="2" charset="0"/>
                        <a:ea typeface="+mn-ea"/>
                        <a:cs typeface="+mn-cs"/>
                      </a:endParaRP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45980"/>
                  </a:ext>
                </a:extLst>
              </a:tr>
              <a:tr h="2696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D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ebas Neue" panose="020B0606020202050201" pitchFamily="34" charset="0"/>
                          <a:ea typeface="+mn-ea"/>
                          <a:cs typeface="+mn-cs"/>
                        </a:rPr>
                        <a:t>3º </a:t>
                      </a:r>
                      <a:r>
                        <a:rPr kumimoji="0" lang="en-ID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ebas Neue" panose="020B0606020202050201" pitchFamily="34" charset="0"/>
                          <a:ea typeface="+mn-ea"/>
                          <a:cs typeface="+mn-cs"/>
                        </a:rPr>
                        <a:t>Quartil</a:t>
                      </a:r>
                      <a:r>
                        <a:rPr kumimoji="0" lang="en-ID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ebas Neue" panose="020B0606020202050201" pitchFamily="34" charset="0"/>
                          <a:ea typeface="+mn-ea"/>
                          <a:cs typeface="+mn-cs"/>
                        </a:rPr>
                        <a:t> (75%)</a:t>
                      </a: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kumimoji="0" lang="en-GB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 Medium" panose="00000600000000000000" pitchFamily="2" charset="0"/>
                          <a:ea typeface="+mn-ea"/>
                          <a:cs typeface="+mn-cs"/>
                        </a:rPr>
                        <a:t>550.0</a:t>
                      </a:r>
                      <a:endParaRPr lang="en-ID" sz="1200" b="0" kern="1200" dirty="0">
                        <a:solidFill>
                          <a:schemeClr val="tx1"/>
                        </a:solidFill>
                        <a:latin typeface="techenfim-educacao" pitchFamily="2" charset="0"/>
                        <a:ea typeface="+mn-ea"/>
                        <a:cs typeface="+mn-cs"/>
                      </a:endParaRP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kumimoji="0" lang="en-GB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 Medium" panose="00000600000000000000" pitchFamily="2" charset="0"/>
                          <a:ea typeface="+mn-ea"/>
                          <a:cs typeface="+mn-cs"/>
                        </a:rPr>
                        <a:t>834.0</a:t>
                      </a:r>
                      <a:endParaRPr lang="en-ID" sz="1200" b="0" kern="1200" dirty="0">
                        <a:solidFill>
                          <a:schemeClr val="tx1"/>
                        </a:solidFill>
                        <a:latin typeface="techenfim-educacao" pitchFamily="2" charset="0"/>
                        <a:ea typeface="+mn-ea"/>
                        <a:cs typeface="+mn-cs"/>
                      </a:endParaRP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800823"/>
                  </a:ext>
                </a:extLst>
              </a:tr>
              <a:tr h="2696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D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ebas Neue" panose="020B0606020202050201" pitchFamily="34" charset="0"/>
                          <a:ea typeface="+mn-ea"/>
                          <a:cs typeface="+mn-cs"/>
                        </a:rPr>
                        <a:t>Máximo</a:t>
                      </a: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kumimoji="0" lang="en-GB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 Medium" panose="00000600000000000000" pitchFamily="2" charset="0"/>
                          <a:ea typeface="+mn-ea"/>
                          <a:cs typeface="+mn-cs"/>
                        </a:rPr>
                        <a:t>550.0</a:t>
                      </a:r>
                      <a:endParaRPr lang="en-ID" sz="1200" b="0" kern="1200" dirty="0">
                        <a:solidFill>
                          <a:schemeClr val="tx1"/>
                        </a:solidFill>
                        <a:latin typeface="techenfim-educacao" pitchFamily="2" charset="0"/>
                        <a:ea typeface="+mn-ea"/>
                        <a:cs typeface="+mn-cs"/>
                      </a:endParaRP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kumimoji="0" lang="en-GB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 Medium" panose="00000600000000000000" pitchFamily="2" charset="0"/>
                          <a:ea typeface="+mn-ea"/>
                          <a:cs typeface="+mn-cs"/>
                        </a:rPr>
                        <a:t>877.0</a:t>
                      </a:r>
                      <a:endParaRPr lang="en-ID" sz="1200" b="0" kern="1200" dirty="0">
                        <a:solidFill>
                          <a:schemeClr val="tx1"/>
                        </a:solidFill>
                        <a:latin typeface="techenfim-educacao" pitchFamily="2" charset="0"/>
                        <a:ea typeface="+mn-ea"/>
                        <a:cs typeface="+mn-cs"/>
                      </a:endParaRPr>
                    </a:p>
                  </a:txBody>
                  <a:tcPr marL="74213" marR="74213" marT="37107" marB="371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444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94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17000" decel="2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74ECB-B996-32C6-CFD0-0BC312AE2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4ABE0A3-4ECD-FFDF-257E-1FC00631BEDE}"/>
              </a:ext>
            </a:extLst>
          </p:cNvPr>
          <p:cNvSpPr/>
          <p:nvPr/>
        </p:nvSpPr>
        <p:spPr>
          <a:xfrm>
            <a:off x="760690" y="536288"/>
            <a:ext cx="9360218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Análise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Exploratória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 de Dados - Extras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97ABEDC-C554-0ED4-725A-DCB9DAA316E5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9C4AD5F-8B6A-BAE8-FDA9-7784A2DFADC7}"/>
              </a:ext>
            </a:extLst>
          </p:cNvPr>
          <p:cNvGrpSpPr/>
          <p:nvPr/>
        </p:nvGrpSpPr>
        <p:grpSpPr>
          <a:xfrm>
            <a:off x="437911" y="2396004"/>
            <a:ext cx="6706774" cy="3941319"/>
            <a:chOff x="3328904" y="2527266"/>
            <a:chExt cx="7972592" cy="46851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7370F73-1241-9187-F9D9-25116C8BD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8904" y="2527266"/>
              <a:ext cx="7972592" cy="4685192"/>
            </a:xfrm>
            <a:prstGeom prst="rect">
              <a:avLst/>
            </a:prstGeom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A11F4ABD-F33E-D155-8DFF-92B285881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195" t="18907" r="5318" b="69909"/>
            <a:stretch>
              <a:fillRect/>
            </a:stretch>
          </p:blipFill>
          <p:spPr>
            <a:xfrm>
              <a:off x="9556143" y="2827339"/>
              <a:ext cx="1314451" cy="523874"/>
            </a:xfrm>
            <a:prstGeom prst="rect">
              <a:avLst/>
            </a:prstGeom>
          </p:spPr>
        </p:pic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9D56A93-54C7-2E20-19A2-3E77A5D81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129" y="2143574"/>
            <a:ext cx="5919484" cy="506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6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4DC40-D16A-159D-12C4-6C6B0A8FD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8E83E60-4EBD-9263-1968-C3C34BA3157E}"/>
              </a:ext>
            </a:extLst>
          </p:cNvPr>
          <p:cNvSpPr/>
          <p:nvPr/>
        </p:nvSpPr>
        <p:spPr>
          <a:xfrm>
            <a:off x="760690" y="536288"/>
            <a:ext cx="9360218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0"/>
              </a:lnSpc>
            </a:pPr>
            <a:r>
              <a:rPr lang="en-US" sz="4050" b="1" dirty="0" err="1">
                <a:latin typeface="Inter Bold"/>
                <a:ea typeface="Comfortaa Bold" pitchFamily="34" charset="-122"/>
              </a:rPr>
              <a:t>Visão</a:t>
            </a:r>
            <a:r>
              <a:rPr lang="en-US" sz="4050" b="1" dirty="0">
                <a:latin typeface="Inter Bold"/>
                <a:ea typeface="Comfortaa Bold" pitchFamily="34" charset="-122"/>
              </a:rPr>
              <a:t> Geral do Dataset </a:t>
            </a:r>
            <a:r>
              <a:rPr lang="en-US" sz="4050" b="1" dirty="0" err="1">
                <a:latin typeface="Inter Bold"/>
                <a:ea typeface="Comfortaa Bold" pitchFamily="34" charset="-122"/>
              </a:rPr>
              <a:t>Processado</a:t>
            </a:r>
            <a:endParaRPr lang="en-US" sz="4050" b="1" dirty="0">
              <a:latin typeface="Inter Bold"/>
              <a:ea typeface="Comfortaa Bold" pitchFamily="34" charset="-122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330DB92-9674-037C-4CFE-6E12E644879A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85FDF5-C144-8EF9-EACC-B18C538F0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622718"/>
              </p:ext>
            </p:extLst>
          </p:nvPr>
        </p:nvGraphicFramePr>
        <p:xfrm>
          <a:off x="760689" y="1295114"/>
          <a:ext cx="13181340" cy="6172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839">
                  <a:extLst>
                    <a:ext uri="{9D8B030D-6E8A-4147-A177-3AD203B41FA5}">
                      <a16:colId xmlns:a16="http://schemas.microsoft.com/office/drawing/2014/main" val="2621625019"/>
                    </a:ext>
                  </a:extLst>
                </a:gridCol>
                <a:gridCol w="2434975">
                  <a:extLst>
                    <a:ext uri="{9D8B030D-6E8A-4147-A177-3AD203B41FA5}">
                      <a16:colId xmlns:a16="http://schemas.microsoft.com/office/drawing/2014/main" val="1188074836"/>
                    </a:ext>
                  </a:extLst>
                </a:gridCol>
                <a:gridCol w="5075434">
                  <a:extLst>
                    <a:ext uri="{9D8B030D-6E8A-4147-A177-3AD203B41FA5}">
                      <a16:colId xmlns:a16="http://schemas.microsoft.com/office/drawing/2014/main" val="3327892305"/>
                    </a:ext>
                  </a:extLst>
                </a:gridCol>
                <a:gridCol w="5250092">
                  <a:extLst>
                    <a:ext uri="{9D8B030D-6E8A-4147-A177-3AD203B41FA5}">
                      <a16:colId xmlns:a16="http://schemas.microsoft.com/office/drawing/2014/main" val="912357583"/>
                    </a:ext>
                  </a:extLst>
                </a:gridCol>
              </a:tblGrid>
              <a:tr h="474782">
                <a:tc gridSpan="4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 dirty="0"/>
                        <a:t>Cobertura do ATIV-04-ET-01 - Dataset Clothing Co-Parsing</a:t>
                      </a:r>
                    </a:p>
                  </a:txBody>
                  <a:tcPr marL="45403" marR="45403" marT="22701" marB="22701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50279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 dirty="0">
                          <a:effectLst/>
                        </a:rPr>
                        <a:t> 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 dirty="0">
                          <a:effectLst/>
                        </a:rPr>
                        <a:t>Requisito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>
                          <a:effectLst/>
                        </a:rPr>
                        <a:t>Código responsável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>
                          <a:effectLst/>
                        </a:rPr>
                        <a:t>Gráfico / Log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1099300240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>
                          <a:effectLst/>
                        </a:rPr>
                        <a:t>0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Integridade - imagens existem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df['image_exists'] = df['image_path_full'].apply(os.path.exists)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Gráfico 'Total de imagens vs Labels', print(total_images)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70157188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>
                          <a:effectLst/>
                        </a:rPr>
                        <a:t>1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Integridade - labels existem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df['label_exists'] = df['label_path_full'].apply(os.path.exists)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Gráfico 'Total de imagens vs Labels', print(total_labels)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972248790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>
                          <a:effectLst/>
                        </a:rPr>
                        <a:t>2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Integridade - formatos consistentes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img_format obtido no loop Image.open(path).format.lower()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df['image_format'].value_counts()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567089141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 dirty="0">
                          <a:effectLst/>
                        </a:rPr>
                        <a:t>3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Consistência - valores ausentes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Tratamento: width=0, height=0, channels=0 se falhar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df.isna().sum(), df.describe()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4092060842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>
                          <a:effectLst/>
                        </a:rPr>
                        <a:t>4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Consistência - valores inconsistentes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Verificação width, height, channels no loop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dirty="0" err="1">
                          <a:effectLst/>
                        </a:rPr>
                        <a:t>df.describe</a:t>
                      </a:r>
                      <a:r>
                        <a:rPr lang="pt-BR" sz="1200" dirty="0">
                          <a:effectLst/>
                        </a:rPr>
                        <a:t>()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1852852316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>
                          <a:effectLst/>
                        </a:rPr>
                        <a:t>5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Qualidade - imagens corrompidas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corrupted obtido no try-except com Image.open().verify()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Gráfico 'Imagens corrompidas vs não corrompidas', print(corrupted_count)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1309902335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>
                          <a:effectLst/>
                        </a:rPr>
                        <a:t>6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Distribuição das classes - geral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all_classes = [c for clist in df.loc[df['label_exists'], 'classes'] for c in clist]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Gráfico barras 'Distribuição de todas as classes', Counter(all_classes)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2588475448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>
                          <a:effectLst/>
                        </a:rPr>
                        <a:t>7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Distribuição das classes - Top 5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dirty="0">
                          <a:effectLst/>
                        </a:rPr>
                        <a:t>top5_counts = </a:t>
                      </a:r>
                      <a:r>
                        <a:rPr lang="en-US" sz="1200" dirty="0" err="1">
                          <a:effectLst/>
                        </a:rPr>
                        <a:t>dict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class_counts.most_common</a:t>
                      </a:r>
                      <a:r>
                        <a:rPr lang="en-US" sz="1200" dirty="0">
                          <a:effectLst/>
                        </a:rPr>
                        <a:t>(5))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Gráfico barras 'Top 5 classes', pizza 'Top 5 classes'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1734992555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>
                          <a:effectLst/>
                        </a:rPr>
                        <a:t>8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Duplicatas - identificar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df['is_duplicate'] = df.duplicated(subset=['image_hash'], keep=False)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Print das imagens duplicadas com classes, gráfico 'Duplicadas vs Únicas'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3666754663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>
                          <a:effectLst/>
                        </a:rPr>
                        <a:t>9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Duplicatas - labels duplicadas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Mesma checagem de df['is_duplicate'] focando em imagens com label existente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Print / inspeção direta dos duplicados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2375846665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 dirty="0">
                          <a:effectLst/>
                        </a:rPr>
                        <a:t>10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dirty="0">
                          <a:effectLst/>
                        </a:rPr>
                        <a:t>Dashboard / Logs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dirty="0">
                          <a:effectLst/>
                        </a:rPr>
                        <a:t>Todos os prints e gráficos do bloco 0.5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dirty="0">
                          <a:effectLst/>
                        </a:rPr>
                        <a:t>Resumo completo: total imagens, labels válidos, corrompidas, duplicadas, distribuição de classes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2282374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249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1539</Words>
  <Application>Microsoft Office PowerPoint</Application>
  <PresentationFormat>Custom</PresentationFormat>
  <Paragraphs>213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techenfim-educacao</vt:lpstr>
      <vt:lpstr>Arial Unicode MS</vt:lpstr>
      <vt:lpstr>Inter Light</vt:lpstr>
      <vt:lpstr>Comfortaa Bold</vt:lpstr>
      <vt:lpstr>Inter Bold</vt:lpstr>
      <vt:lpstr>Raleway Medium</vt:lpstr>
      <vt:lpstr>Arial</vt:lpstr>
      <vt:lpstr>Bebas Neue</vt:lpstr>
      <vt:lpstr>Inter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JEANE</dc:creator>
  <cp:lastModifiedBy>Raphael Menezes de Carvalho</cp:lastModifiedBy>
  <cp:revision>12</cp:revision>
  <dcterms:created xsi:type="dcterms:W3CDTF">2025-09-12T22:59:00Z</dcterms:created>
  <dcterms:modified xsi:type="dcterms:W3CDTF">2025-09-27T14:54:52Z</dcterms:modified>
</cp:coreProperties>
</file>